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7.xml" ContentType="application/vnd.openxmlformats-officedocument.presentationml.tags+xml"/>
  <Override PartName="/ppt/tags/tag4.xml" ContentType="application/vnd.openxmlformats-officedocument.presentationml.tags+xml"/>
  <Override PartName="/ppt/tags/tag10.xml" ContentType="application/vnd.openxmlformats-officedocument.presentationml.tags+xml"/>
  <Override PartName="/ppt/tags/tag1.xml" ContentType="application/vnd.openxmlformats-officedocument.presentationml.tags+xml"/>
  <Override PartName="/ppt/tags/tag3.xml" ContentType="application/vnd.openxmlformats-officedocument.presentationml.tags+xml"/>
  <Override PartName="/ppt/tags/tag9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2.xml" ContentType="application/vnd.openxmlformats-officedocument.presentationml.tags+xml"/>
  <Override PartName="/ppt/tags/tag8.xml" ContentType="application/vnd.openxmlformats-officedocument.presentationml.tags+xml"/>
  <Override PartName="/ppt/tags/tag17.xml" ContentType="application/vnd.openxmlformats-officedocument.presentationml.tags+xml"/>
  <Override PartName="/ppt/tags/tag12.xml" ContentType="application/vnd.openxmlformats-officedocument.presentationml.tags+xml"/>
  <Override PartName="/ppt/tags/tag33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24.xml" ContentType="application/vnd.openxmlformats-officedocument.presentationml.tags+xml"/>
  <Override PartName="/ppt/tags/tag26.xml" ContentType="application/vnd.openxmlformats-officedocument.presentationml.tags+xml"/>
  <Override PartName="/ppt/tags/tag32.xml" ContentType="application/vnd.openxmlformats-officedocument.presentationml.tags+xml"/>
  <Override PartName="/ppt/tags/tag27.xml" ContentType="application/vnd.openxmlformats-officedocument.presentationml.tags+xml"/>
  <Override PartName="/ppt/tags/tag31.xml" ContentType="application/vnd.openxmlformats-officedocument.presentationml.tags+xml"/>
  <Override PartName="/ppt/tags/tag28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23.xml" ContentType="application/vnd.openxmlformats-officedocument.presentationml.tags+xml"/>
  <Override PartName="/ppt/tags/tag16.xml" ContentType="application/vnd.openxmlformats-officedocument.presentationml.tags+xml"/>
  <Override PartName="/ppt/tags/tag15.xml" ContentType="application/vnd.openxmlformats-officedocument.presentationml.tags+xml"/>
  <Override PartName="/ppt/tags/tag14.xml" ContentType="application/vnd.openxmlformats-officedocument.presentationml.tags+xml"/>
  <Override PartName="/ppt/tags/tag13.xml" ContentType="application/vnd.openxmlformats-officedocument.presentationml.tags+xml"/>
  <Override PartName="/ppt/tags/tag29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1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33" r:id="rId1"/>
  </p:sldMasterIdLst>
  <p:notesMasterIdLst>
    <p:notesMasterId r:id="rId3"/>
  </p:notesMasterIdLst>
  <p:handoutMasterIdLst>
    <p:handoutMasterId r:id="rId4"/>
  </p:handoutMasterIdLst>
  <p:sldIdLst>
    <p:sldId id="463" r:id="rId2"/>
  </p:sldIdLst>
  <p:sldSz cx="9144000" cy="6858000" type="screen4x3"/>
  <p:notesSz cx="6797675" cy="987425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dnani, Nikhil" initials="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9A1F"/>
    <a:srgbClr val="DAA6A6"/>
    <a:srgbClr val="BF6363"/>
    <a:srgbClr val="5571B4"/>
    <a:srgbClr val="FFB600"/>
    <a:srgbClr val="EAE8E2"/>
    <a:srgbClr val="D5D1C5"/>
    <a:srgbClr val="B6A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82" autoAdjust="0"/>
    <p:restoredTop sz="96312" autoAdjust="0"/>
  </p:normalViewPr>
  <p:slideViewPr>
    <p:cSldViewPr snapToGrid="0" snapToObjects="1">
      <p:cViewPr>
        <p:scale>
          <a:sx n="125" d="100"/>
          <a:sy n="125" d="100"/>
        </p:scale>
        <p:origin x="-312" y="-72"/>
      </p:cViewPr>
      <p:guideLst>
        <p:guide orient="horz"/>
        <p:guide orient="horz" pos="3945"/>
        <p:guide orient="horz" pos="2417"/>
        <p:guide orient="horz" pos="6"/>
        <p:guide orient="horz" pos="544"/>
        <p:guide orient="horz" pos="1248"/>
        <p:guide orient="horz" pos="4319"/>
        <p:guide orient="horz" pos="3831"/>
        <p:guide pos="5385"/>
        <p:guide pos="2879"/>
        <p:guide pos="374"/>
        <p:guide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984"/>
    </p:cViewPr>
  </p:sorterViewPr>
  <p:notesViewPr>
    <p:cSldViewPr snapToGrid="0" snapToObjects="1">
      <p:cViewPr varScale="1">
        <p:scale>
          <a:sx n="67" d="100"/>
          <a:sy n="67" d="100"/>
        </p:scale>
        <p:origin x="-3264" y="-114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7DFD81B-0003-44F0-A819-67823ADC70A1}" type="datetimeFigureOut">
              <a:rPr lang="en-US"/>
              <a:pPr>
                <a:defRPr/>
              </a:pPr>
              <a:t>7/15/2015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D99C314-95C6-4C7D-8007-91BFA3F070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17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F851F54-B590-45D5-A316-C3330CB6351A}" type="datetimeFigureOut">
              <a:rPr lang="en-US"/>
              <a:pPr>
                <a:defRPr/>
              </a:pPr>
              <a:t>7/15/2015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43457C5C-A80D-479D-8C4C-57B69D3A57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181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61950" indent="-184150" algn="l" rtl="0" eaLnBrk="0" fontAlgn="base" hangingPunct="0">
      <a:spcBef>
        <a:spcPct val="30000"/>
      </a:spcBef>
      <a:spcAft>
        <a:spcPct val="0"/>
      </a:spcAft>
      <a:buFont typeface="Arial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39750" indent="-177800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9138" indent="-179388" algn="l" rtl="0" eaLnBrk="0" fontAlgn="base" hangingPunct="0">
      <a:spcBef>
        <a:spcPct val="30000"/>
      </a:spcBef>
      <a:spcAft>
        <a:spcPct val="0"/>
      </a:spcAft>
      <a:buFont typeface="Arial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719138" indent="-179388" algn="l" rtl="0" eaLnBrk="0" fontAlgn="base" hangingPunct="0">
      <a:spcBef>
        <a:spcPct val="30000"/>
      </a:spcBef>
      <a:spcAft>
        <a:spcPct val="0"/>
      </a:spcAft>
      <a:buFont typeface="Arial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73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C88538-1789-4FB1-B2E0-2452D33EE39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4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5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16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6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7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7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18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8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19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9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20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0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21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1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22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2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23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3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24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ack and white - tw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black rectangle cover top"/>
          <p:cNvSpPr/>
          <p:nvPr userDrawn="1"/>
        </p:nvSpPr>
        <p:spPr>
          <a:xfrm>
            <a:off x="0" y="0"/>
            <a:ext cx="9144000" cy="342106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9" name="black line middle"/>
          <p:cNvCxnSpPr/>
          <p:nvPr userDrawn="1"/>
        </p:nvCxnSpPr>
        <p:spPr>
          <a:xfrm>
            <a:off x="0" y="3421063"/>
            <a:ext cx="9144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hape 14"/>
          <p:cNvCxnSpPr/>
          <p:nvPr userDrawn="1"/>
        </p:nvCxnSpPr>
        <p:spPr>
          <a:xfrm rot="5400000" flipH="1" flipV="1">
            <a:off x="5191125" y="-1227137"/>
            <a:ext cx="179387" cy="6516688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trategy logo"/>
          <p:cNvSpPr>
            <a:spLocks noChangeAspect="1"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593725" y="577850"/>
            <a:ext cx="185102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1231106"/>
          </a:xfrm>
        </p:spPr>
        <p:txBody>
          <a:bodyPr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9564" y="2054226"/>
            <a:ext cx="6341668" cy="1231106"/>
          </a:xfrm>
        </p:spPr>
        <p:txBody>
          <a:bodyPr/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4393" y="677758"/>
            <a:ext cx="1277594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31106" y="677758"/>
            <a:ext cx="1926810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250823" y="677758"/>
            <a:ext cx="1269578" cy="166712"/>
          </a:xfrm>
        </p:spPr>
        <p:txBody>
          <a:bodyPr wrap="none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386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96900" y="1587500"/>
            <a:ext cx="7956000" cy="246221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11"/>
          <p:cNvSpPr>
            <a:spLocks noGrp="1"/>
          </p:cNvSpPr>
          <p:nvPr>
            <p:ph sz="quarter" idx="14"/>
          </p:nvPr>
        </p:nvSpPr>
        <p:spPr>
          <a:xfrm>
            <a:off x="596900" y="1981200"/>
            <a:ext cx="7956000" cy="410400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5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7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F5F779F-430E-4B54-BBAB-C4FFA15C53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box Option 1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10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96900" y="1587500"/>
            <a:ext cx="3888000" cy="282129"/>
          </a:xfrm>
        </p:spPr>
        <p:txBody>
          <a:bodyPr>
            <a:spAutoFit/>
          </a:bodyPr>
          <a:lstStyle>
            <a:lvl1pPr marL="0" indent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None/>
              <a:defRPr sz="16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655828" y="1587500"/>
            <a:ext cx="3888000" cy="282129"/>
          </a:xfrm>
        </p:spPr>
        <p:txBody>
          <a:bodyPr>
            <a:spAutoFit/>
          </a:bodyPr>
          <a:lstStyle>
            <a:lvl1pPr marL="0" indent="0">
              <a:lnSpc>
                <a:spcPts val="2160"/>
              </a:lnSpc>
              <a:spcAft>
                <a:spcPts val="0"/>
              </a:spcAft>
              <a:buNone/>
              <a:defRPr sz="16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7"/>
          <p:cNvSpPr>
            <a:spLocks noGrp="1"/>
          </p:cNvSpPr>
          <p:nvPr>
            <p:ph sz="quarter" idx="18"/>
          </p:nvPr>
        </p:nvSpPr>
        <p:spPr>
          <a:xfrm>
            <a:off x="4652598" y="1869629"/>
            <a:ext cx="3888000" cy="4212000"/>
          </a:xfrm>
        </p:spPr>
        <p:txBody>
          <a:bodyPr tIns="72000"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7"/>
          <p:cNvSpPr>
            <a:spLocks noGrp="1"/>
          </p:cNvSpPr>
          <p:nvPr>
            <p:ph sz="quarter" idx="19"/>
          </p:nvPr>
        </p:nvSpPr>
        <p:spPr>
          <a:xfrm>
            <a:off x="596900" y="1869629"/>
            <a:ext cx="3888000" cy="4212000"/>
          </a:xfrm>
        </p:spPr>
        <p:txBody>
          <a:bodyPr tIns="72000"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2"/>
          <p:cNvSpPr>
            <a:spLocks noGrp="1"/>
          </p:cNvSpPr>
          <p:nvPr>
            <p:ph type="dt" sz="half" idx="20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21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22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D7D0A37-E276-414D-8077-73EAB9A94F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 box Option 1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34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1"/>
          <p:cNvCxnSpPr/>
          <p:nvPr userDrawn="1"/>
        </p:nvCxnSpPr>
        <p:spPr>
          <a:xfrm>
            <a:off x="4564063" y="1593850"/>
            <a:ext cx="0" cy="4483100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96900" y="1587500"/>
            <a:ext cx="3888000" cy="354832"/>
          </a:xfrm>
        </p:spPr>
        <p:txBody>
          <a:bodyPr tIns="36000" rIns="36000" bIns="36000">
            <a:spAutoFit/>
          </a:bodyPr>
          <a:lstStyle>
            <a:lvl1pPr marL="0" indent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None/>
              <a:defRPr sz="16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655828" y="1587500"/>
            <a:ext cx="3888000" cy="354832"/>
          </a:xfrm>
        </p:spPr>
        <p:txBody>
          <a:bodyPr tIns="36000" rIns="36000" bIns="36000">
            <a:spAutoFit/>
          </a:bodyPr>
          <a:lstStyle>
            <a:lvl1pPr marL="0" indent="0">
              <a:lnSpc>
                <a:spcPts val="2160"/>
              </a:lnSpc>
              <a:spcAft>
                <a:spcPts val="0"/>
              </a:spcAft>
              <a:buNone/>
              <a:defRPr sz="16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Content Placeholder 7"/>
          <p:cNvSpPr>
            <a:spLocks noGrp="1"/>
          </p:cNvSpPr>
          <p:nvPr>
            <p:ph sz="quarter" idx="18"/>
          </p:nvPr>
        </p:nvSpPr>
        <p:spPr>
          <a:xfrm>
            <a:off x="4652598" y="1943100"/>
            <a:ext cx="3888000" cy="4212000"/>
          </a:xfrm>
        </p:spPr>
        <p:txBody>
          <a:bodyPr tIns="72000"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Content Placeholder 7"/>
          <p:cNvSpPr>
            <a:spLocks noGrp="1"/>
          </p:cNvSpPr>
          <p:nvPr>
            <p:ph sz="quarter" idx="19"/>
          </p:nvPr>
        </p:nvSpPr>
        <p:spPr>
          <a:xfrm>
            <a:off x="584200" y="1943100"/>
            <a:ext cx="3888000" cy="4212000"/>
          </a:xfrm>
        </p:spPr>
        <p:txBody>
          <a:bodyPr tIns="72000"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20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21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22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3D70E73-1387-4D8C-9405-FE9C52C807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box Option 2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58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9"/>
          <p:cNvCxnSpPr/>
          <p:nvPr userDrawn="1"/>
        </p:nvCxnSpPr>
        <p:spPr>
          <a:xfrm>
            <a:off x="4564063" y="1593850"/>
            <a:ext cx="0" cy="4483100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96900" y="1584826"/>
            <a:ext cx="3888000" cy="354832"/>
          </a:xfrm>
          <a:solidFill>
            <a:schemeClr val="tx1"/>
          </a:solidFill>
        </p:spPr>
        <p:txBody>
          <a:bodyPr lIns="72000" tIns="36000" rIns="36000" bIns="36000">
            <a:spAutoFit/>
          </a:bodyPr>
          <a:lstStyle>
            <a:lvl1pPr marL="0" indent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655828" y="1584826"/>
            <a:ext cx="3888000" cy="354832"/>
          </a:xfrm>
          <a:solidFill>
            <a:schemeClr val="tx1"/>
          </a:solidFill>
        </p:spPr>
        <p:txBody>
          <a:bodyPr lIns="72000" tIns="36000" rIns="36000" bIns="36000">
            <a:spAutoFit/>
          </a:bodyPr>
          <a:lstStyle>
            <a:lvl1pPr marL="0" indent="0">
              <a:lnSpc>
                <a:spcPts val="2160"/>
              </a:lnSpc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7"/>
          <p:cNvSpPr>
            <a:spLocks noGrp="1"/>
          </p:cNvSpPr>
          <p:nvPr>
            <p:ph sz="quarter" idx="18"/>
          </p:nvPr>
        </p:nvSpPr>
        <p:spPr>
          <a:xfrm>
            <a:off x="4652598" y="1939658"/>
            <a:ext cx="3888000" cy="4140375"/>
          </a:xfrm>
        </p:spPr>
        <p:txBody>
          <a:bodyPr tIns="72000"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Content Placeholder 7"/>
          <p:cNvSpPr>
            <a:spLocks noGrp="1"/>
          </p:cNvSpPr>
          <p:nvPr>
            <p:ph sz="quarter" idx="19"/>
          </p:nvPr>
        </p:nvSpPr>
        <p:spPr>
          <a:xfrm>
            <a:off x="583704" y="1939658"/>
            <a:ext cx="3888000" cy="4140375"/>
          </a:xfrm>
        </p:spPr>
        <p:txBody>
          <a:bodyPr tIns="72000"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20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21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22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3A4FB03-6132-4B4F-A31B-E820FBA01C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box Option Maroon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82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9"/>
          <p:cNvCxnSpPr/>
          <p:nvPr userDrawn="1"/>
        </p:nvCxnSpPr>
        <p:spPr>
          <a:xfrm>
            <a:off x="4564063" y="1593850"/>
            <a:ext cx="0" cy="4483100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96900" y="1584826"/>
            <a:ext cx="3888000" cy="354832"/>
          </a:xfrm>
          <a:solidFill>
            <a:schemeClr val="accent1"/>
          </a:solidFill>
        </p:spPr>
        <p:txBody>
          <a:bodyPr lIns="72000" tIns="36000" rIns="36000" bIns="36000">
            <a:spAutoFit/>
          </a:bodyPr>
          <a:lstStyle>
            <a:lvl1pPr marL="0" indent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655828" y="1584826"/>
            <a:ext cx="3888000" cy="354832"/>
          </a:xfrm>
          <a:solidFill>
            <a:schemeClr val="accent1"/>
          </a:solidFill>
        </p:spPr>
        <p:txBody>
          <a:bodyPr lIns="72000" tIns="36000" rIns="36000" bIns="36000">
            <a:spAutoFit/>
          </a:bodyPr>
          <a:lstStyle>
            <a:lvl1pPr marL="0" indent="0">
              <a:lnSpc>
                <a:spcPts val="2160"/>
              </a:lnSpc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7"/>
          <p:cNvSpPr>
            <a:spLocks noGrp="1"/>
          </p:cNvSpPr>
          <p:nvPr>
            <p:ph sz="quarter" idx="18"/>
          </p:nvPr>
        </p:nvSpPr>
        <p:spPr>
          <a:xfrm>
            <a:off x="4652598" y="1939658"/>
            <a:ext cx="3888000" cy="4140375"/>
          </a:xfrm>
        </p:spPr>
        <p:txBody>
          <a:bodyPr tIns="72000"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Content Placeholder 7"/>
          <p:cNvSpPr>
            <a:spLocks noGrp="1"/>
          </p:cNvSpPr>
          <p:nvPr>
            <p:ph sz="quarter" idx="19"/>
          </p:nvPr>
        </p:nvSpPr>
        <p:spPr>
          <a:xfrm>
            <a:off x="583704" y="1939658"/>
            <a:ext cx="3888000" cy="4140375"/>
          </a:xfrm>
        </p:spPr>
        <p:txBody>
          <a:bodyPr tIns="72000"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20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21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22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CCB39CA-B79C-47B6-9529-C6C814521E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lumn withou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06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Content Placeholder 7"/>
          <p:cNvSpPr>
            <a:spLocks noGrp="1"/>
          </p:cNvSpPr>
          <p:nvPr>
            <p:ph sz="quarter" idx="18"/>
          </p:nvPr>
        </p:nvSpPr>
        <p:spPr>
          <a:xfrm>
            <a:off x="4652598" y="1981199"/>
            <a:ext cx="3888000" cy="410400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7"/>
          <p:cNvSpPr>
            <a:spLocks noGrp="1"/>
          </p:cNvSpPr>
          <p:nvPr>
            <p:ph sz="quarter" idx="19"/>
          </p:nvPr>
        </p:nvSpPr>
        <p:spPr>
          <a:xfrm>
            <a:off x="583704" y="1981199"/>
            <a:ext cx="3888000" cy="410400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20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21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22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68222A4-09B4-498B-B47D-4ABBD0CD92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30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93725" y="1981202"/>
            <a:ext cx="7954892" cy="2064668"/>
          </a:xfrm>
        </p:spPr>
        <p:txBody>
          <a:bodyPr>
            <a:spAutoFit/>
          </a:bodyPr>
          <a:lstStyle>
            <a:lvl1pPr marL="0" indent="0">
              <a:lnSpc>
                <a:spcPts val="3100"/>
              </a:lnSpc>
              <a:spcAft>
                <a:spcPts val="0"/>
              </a:spcAft>
              <a:buNone/>
              <a:defRPr sz="2000" b="1" i="1" baseline="0">
                <a:solidFill>
                  <a:srgbClr val="7F7F7F"/>
                </a:solidFill>
                <a:latin typeface="+mj-lt"/>
              </a:defRPr>
            </a:lvl1pPr>
            <a:lvl2pPr marL="444500" indent="0">
              <a:lnSpc>
                <a:spcPts val="3100"/>
              </a:lnSpc>
              <a:spcAft>
                <a:spcPts val="0"/>
              </a:spcAft>
              <a:buNone/>
              <a:defRPr sz="2000" b="1" i="1">
                <a:solidFill>
                  <a:srgbClr val="7F7F7F"/>
                </a:solidFill>
                <a:latin typeface="+mj-lt"/>
              </a:defRPr>
            </a:lvl2pPr>
            <a:lvl3pPr marL="358775" indent="-358775">
              <a:buNone/>
              <a:tabLst>
                <a:tab pos="358775" algn="l"/>
              </a:tabLst>
              <a:defRPr sz="1800" b="1" i="1">
                <a:latin typeface="+mj-lt"/>
              </a:defRPr>
            </a:lvl3pPr>
            <a:lvl4pPr marL="717550" indent="0">
              <a:lnSpc>
                <a:spcPts val="3100"/>
              </a:lnSpc>
              <a:spcAft>
                <a:spcPts val="600"/>
              </a:spcAft>
              <a:buNone/>
              <a:defRPr sz="2000" b="1" i="1">
                <a:solidFill>
                  <a:srgbClr val="7F7F7F"/>
                </a:solidFill>
                <a:latin typeface="+mj-lt"/>
              </a:defRPr>
            </a:lvl4pPr>
            <a:lvl5pPr>
              <a:defRPr sz="1800" b="1" i="1"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4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5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8F9FEE0-590D-4A57-8F71-C9F767A139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54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08F4C0B-A4DE-4CA9-9640-619BBF6828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 colum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78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Placeholder 28"/>
          <p:cNvSpPr>
            <a:spLocks noGrp="1"/>
          </p:cNvSpPr>
          <p:nvPr>
            <p:ph type="body" sz="quarter" idx="12"/>
          </p:nvPr>
        </p:nvSpPr>
        <p:spPr>
          <a:xfrm>
            <a:off x="582238" y="1981201"/>
            <a:ext cx="1166400" cy="3686174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0" name="Text Placeholder 28"/>
          <p:cNvSpPr>
            <a:spLocks noGrp="1"/>
          </p:cNvSpPr>
          <p:nvPr>
            <p:ph type="body" sz="quarter" idx="13"/>
          </p:nvPr>
        </p:nvSpPr>
        <p:spPr>
          <a:xfrm>
            <a:off x="1942387" y="1981201"/>
            <a:ext cx="1166400" cy="3686174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1" name="Text Placeholder 28"/>
          <p:cNvSpPr>
            <a:spLocks noGrp="1"/>
          </p:cNvSpPr>
          <p:nvPr>
            <p:ph type="body" sz="quarter" idx="14"/>
          </p:nvPr>
        </p:nvSpPr>
        <p:spPr>
          <a:xfrm>
            <a:off x="3302536" y="1981201"/>
            <a:ext cx="1166400" cy="3686174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3" name="Text Placeholder 28"/>
          <p:cNvSpPr>
            <a:spLocks noGrp="1"/>
          </p:cNvSpPr>
          <p:nvPr>
            <p:ph type="body" sz="quarter" idx="15"/>
          </p:nvPr>
        </p:nvSpPr>
        <p:spPr>
          <a:xfrm>
            <a:off x="4662685" y="1981201"/>
            <a:ext cx="1166400" cy="3686174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4" name="Text Placeholder 28"/>
          <p:cNvSpPr>
            <a:spLocks noGrp="1"/>
          </p:cNvSpPr>
          <p:nvPr>
            <p:ph type="body" sz="quarter" idx="16"/>
          </p:nvPr>
        </p:nvSpPr>
        <p:spPr>
          <a:xfrm>
            <a:off x="6022834" y="1981201"/>
            <a:ext cx="1166400" cy="3686174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5" name="Text Placeholder 28"/>
          <p:cNvSpPr>
            <a:spLocks noGrp="1"/>
          </p:cNvSpPr>
          <p:nvPr>
            <p:ph type="body" sz="quarter" idx="17"/>
          </p:nvPr>
        </p:nvSpPr>
        <p:spPr>
          <a:xfrm>
            <a:off x="7382985" y="1981201"/>
            <a:ext cx="1166400" cy="3686174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12" name="Date Placeholder 2"/>
          <p:cNvSpPr>
            <a:spLocks noGrp="1"/>
          </p:cNvSpPr>
          <p:nvPr>
            <p:ph type="dt" sz="half" idx="19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20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533ED0F-50F6-4F56-9AAC-662BF8BA7D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 colum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02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Placeholder 28"/>
          <p:cNvSpPr>
            <a:spLocks noGrp="1"/>
          </p:cNvSpPr>
          <p:nvPr>
            <p:ph type="body" sz="quarter" idx="12"/>
          </p:nvPr>
        </p:nvSpPr>
        <p:spPr>
          <a:xfrm>
            <a:off x="582236" y="1981201"/>
            <a:ext cx="849600" cy="368617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0" name="Text Placeholder 28"/>
          <p:cNvSpPr>
            <a:spLocks noGrp="1"/>
          </p:cNvSpPr>
          <p:nvPr>
            <p:ph type="body" sz="quarter" idx="13"/>
          </p:nvPr>
        </p:nvSpPr>
        <p:spPr>
          <a:xfrm>
            <a:off x="2613332" y="1981201"/>
            <a:ext cx="849600" cy="368617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1" name="Text Placeholder 28"/>
          <p:cNvSpPr>
            <a:spLocks noGrp="1"/>
          </p:cNvSpPr>
          <p:nvPr>
            <p:ph type="body" sz="quarter" idx="14"/>
          </p:nvPr>
        </p:nvSpPr>
        <p:spPr>
          <a:xfrm>
            <a:off x="3628880" y="1981201"/>
            <a:ext cx="849600" cy="368617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3" name="Text Placeholder 28"/>
          <p:cNvSpPr>
            <a:spLocks noGrp="1"/>
          </p:cNvSpPr>
          <p:nvPr>
            <p:ph type="body" sz="quarter" idx="15"/>
          </p:nvPr>
        </p:nvSpPr>
        <p:spPr>
          <a:xfrm>
            <a:off x="5659976" y="1981201"/>
            <a:ext cx="849600" cy="368617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34" name="Text Placeholder 28"/>
          <p:cNvSpPr>
            <a:spLocks noGrp="1"/>
          </p:cNvSpPr>
          <p:nvPr>
            <p:ph type="body" sz="quarter" idx="16"/>
          </p:nvPr>
        </p:nvSpPr>
        <p:spPr>
          <a:xfrm>
            <a:off x="6675524" y="1981201"/>
            <a:ext cx="849600" cy="368617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1" name="Text Placeholder 28"/>
          <p:cNvSpPr>
            <a:spLocks noGrp="1"/>
          </p:cNvSpPr>
          <p:nvPr>
            <p:ph type="body" sz="quarter" idx="18"/>
          </p:nvPr>
        </p:nvSpPr>
        <p:spPr>
          <a:xfrm>
            <a:off x="1597784" y="1981201"/>
            <a:ext cx="849600" cy="368617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2" name="Text Placeholder 28"/>
          <p:cNvSpPr>
            <a:spLocks noGrp="1"/>
          </p:cNvSpPr>
          <p:nvPr>
            <p:ph type="body" sz="quarter" idx="19"/>
          </p:nvPr>
        </p:nvSpPr>
        <p:spPr>
          <a:xfrm>
            <a:off x="4644428" y="1981201"/>
            <a:ext cx="849600" cy="368617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5" name="Text Placeholder 28"/>
          <p:cNvSpPr>
            <a:spLocks noGrp="1"/>
          </p:cNvSpPr>
          <p:nvPr>
            <p:ph type="body" sz="quarter" idx="20"/>
          </p:nvPr>
        </p:nvSpPr>
        <p:spPr>
          <a:xfrm>
            <a:off x="7691074" y="1981201"/>
            <a:ext cx="849600" cy="368617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900"/>
            </a:lvl1pPr>
            <a:lvl2pPr>
              <a:lnSpc>
                <a:spcPct val="110000"/>
              </a:lnSpc>
              <a:spcAft>
                <a:spcPts val="0"/>
              </a:spcAft>
              <a:defRPr sz="9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5899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21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18" name="Date Placeholder 2"/>
          <p:cNvSpPr>
            <a:spLocks noGrp="1"/>
          </p:cNvSpPr>
          <p:nvPr>
            <p:ph type="dt" sz="half" idx="22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23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806624C-D233-4A0F-914F-101A468BDB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ack and white -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194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black rectangle cover top"/>
          <p:cNvSpPr/>
          <p:nvPr userDrawn="1"/>
        </p:nvSpPr>
        <p:spPr>
          <a:xfrm>
            <a:off x="0" y="0"/>
            <a:ext cx="9144000" cy="342106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9" name="black line middle"/>
          <p:cNvCxnSpPr/>
          <p:nvPr userDrawn="1"/>
        </p:nvCxnSpPr>
        <p:spPr>
          <a:xfrm>
            <a:off x="0" y="3421063"/>
            <a:ext cx="9144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hape 14"/>
          <p:cNvCxnSpPr/>
          <p:nvPr userDrawn="1"/>
        </p:nvCxnSpPr>
        <p:spPr>
          <a:xfrm rot="5400000" flipH="1" flipV="1">
            <a:off x="5191125" y="-585787"/>
            <a:ext cx="179387" cy="6516688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trategy logo"/>
          <p:cNvSpPr>
            <a:spLocks noChangeAspect="1"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593725" y="577850"/>
            <a:ext cx="185102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1231106"/>
          </a:xfrm>
        </p:spPr>
        <p:txBody>
          <a:bodyPr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9564" y="2686630"/>
            <a:ext cx="6341668" cy="1231106"/>
          </a:xfrm>
        </p:spPr>
        <p:txBody>
          <a:bodyPr/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4393" y="677758"/>
            <a:ext cx="1277594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31106" y="677758"/>
            <a:ext cx="1926810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250823" y="677758"/>
            <a:ext cx="1269578" cy="166712"/>
          </a:xfrm>
        </p:spPr>
        <p:txBody>
          <a:bodyPr wrap="none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26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5FBC59E-B820-4A3F-8223-3F7F3C9991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ext Slide (Full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50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265113" y="295275"/>
            <a:ext cx="8618537" cy="76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49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E2C02CF-034B-49F3-9561-E5350CD17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74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49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656138" y="6296025"/>
            <a:ext cx="16891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C28799E-11D2-4BFC-8ED0-5BA3C5918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698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49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656138" y="6296025"/>
            <a:ext cx="16891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B76C6CF-FC93-4861-B57A-933264FE1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 - tw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1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black line middle"/>
          <p:cNvCxnSpPr/>
          <p:nvPr userDrawn="1"/>
        </p:nvCxnSpPr>
        <p:spPr>
          <a:xfrm>
            <a:off x="0" y="3421063"/>
            <a:ext cx="9144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trategy logo transparent"/>
          <p:cNvSpPr>
            <a:spLocks noChangeAspect="1"/>
          </p:cNvSpPr>
          <p:nvPr userDrawn="1">
            <p:custDataLst>
              <p:tags r:id="rId3"/>
            </p:custDataLst>
          </p:nvPr>
        </p:nvSpPr>
        <p:spPr bwMode="auto">
          <a:xfrm>
            <a:off x="596900" y="584200"/>
            <a:ext cx="1849438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10" name="Shape 14"/>
          <p:cNvCxnSpPr/>
          <p:nvPr userDrawn="1"/>
        </p:nvCxnSpPr>
        <p:spPr>
          <a:xfrm rot="5400000" flipH="1" flipV="1">
            <a:off x="5191125" y="-1227137"/>
            <a:ext cx="179387" cy="6516688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1231106"/>
          </a:xfrm>
        </p:spPr>
        <p:txBody>
          <a:bodyPr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2199564" y="2054226"/>
            <a:ext cx="6341668" cy="1231106"/>
          </a:xfrm>
        </p:spPr>
        <p:txBody>
          <a:bodyPr/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4393" y="677758"/>
            <a:ext cx="1277594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31106" y="677758"/>
            <a:ext cx="1926810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250823" y="677758"/>
            <a:ext cx="1269578" cy="166712"/>
          </a:xfrm>
        </p:spPr>
        <p:txBody>
          <a:bodyPr wrap="none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 -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42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black line middle"/>
          <p:cNvCxnSpPr/>
          <p:nvPr userDrawn="1"/>
        </p:nvCxnSpPr>
        <p:spPr>
          <a:xfrm>
            <a:off x="0" y="3421063"/>
            <a:ext cx="9144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hape 14"/>
          <p:cNvCxnSpPr/>
          <p:nvPr userDrawn="1"/>
        </p:nvCxnSpPr>
        <p:spPr>
          <a:xfrm rot="5400000" flipH="1" flipV="1">
            <a:off x="5191125" y="-585787"/>
            <a:ext cx="179387" cy="6516688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ategy logo transparent"/>
          <p:cNvSpPr>
            <a:spLocks noChangeAspect="1"/>
          </p:cNvSpPr>
          <p:nvPr userDrawn="1">
            <p:custDataLst>
              <p:tags r:id="rId3"/>
            </p:custDataLst>
          </p:nvPr>
        </p:nvSpPr>
        <p:spPr bwMode="auto">
          <a:xfrm>
            <a:off x="596900" y="584200"/>
            <a:ext cx="1849438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1231106"/>
          </a:xfrm>
        </p:spPr>
        <p:txBody>
          <a:bodyPr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199564" y="2686630"/>
            <a:ext cx="6341668" cy="1231106"/>
          </a:xfrm>
          <a:ln>
            <a:noFill/>
          </a:ln>
        </p:spPr>
        <p:txBody>
          <a:bodyPr/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4393" y="677758"/>
            <a:ext cx="1277594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31106" y="677758"/>
            <a:ext cx="1926810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250823" y="677758"/>
            <a:ext cx="1269578" cy="166712"/>
          </a:xfrm>
        </p:spPr>
        <p:txBody>
          <a:bodyPr wrap="none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66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24"/>
          <p:cNvGrpSpPr>
            <a:grpSpLocks/>
          </p:cNvGrpSpPr>
          <p:nvPr userDrawn="1"/>
        </p:nvGrpSpPr>
        <p:grpSpPr bwMode="auto">
          <a:xfrm>
            <a:off x="0" y="0"/>
            <a:ext cx="9144000" cy="3429000"/>
            <a:chOff x="0" y="0"/>
            <a:chExt cx="9906000" cy="3429000"/>
          </a:xfrm>
        </p:grpSpPr>
        <p:sp>
          <p:nvSpPr>
            <p:cNvPr id="9" name="Rectangle 26"/>
            <p:cNvSpPr/>
            <p:nvPr userDrawn="1"/>
          </p:nvSpPr>
          <p:spPr>
            <a:xfrm>
              <a:off x="0" y="0"/>
              <a:ext cx="9906000" cy="3429000"/>
            </a:xfrm>
            <a:prstGeom prst="rect">
              <a:avLst/>
            </a:prstGeom>
            <a:solidFill>
              <a:srgbClr val="557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i="1" dirty="0">
                  <a:solidFill>
                    <a:schemeClr val="accent6"/>
                  </a:solidFill>
                </a:rPr>
                <a:t>Please replace the blue rectangle with a photo in accordance to the brand guidelines</a:t>
              </a:r>
            </a:p>
          </p:txBody>
        </p:sp>
        <p:cxnSp>
          <p:nvCxnSpPr>
            <p:cNvPr id="10" name="Straight Connector 30"/>
            <p:cNvCxnSpPr/>
            <p:nvPr userDrawn="1"/>
          </p:nvCxnSpPr>
          <p:spPr>
            <a:xfrm>
              <a:off x="0" y="0"/>
              <a:ext cx="99060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31"/>
            <p:cNvCxnSpPr/>
            <p:nvPr userDrawn="1"/>
          </p:nvCxnSpPr>
          <p:spPr>
            <a:xfrm flipV="1">
              <a:off x="0" y="3175"/>
              <a:ext cx="9906000" cy="34258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hape 14"/>
          <p:cNvCxnSpPr/>
          <p:nvPr userDrawn="1"/>
        </p:nvCxnSpPr>
        <p:spPr>
          <a:xfrm rot="5400000" flipH="1" flipV="1">
            <a:off x="5191125" y="-1227137"/>
            <a:ext cx="179387" cy="6516688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trategy logo white"/>
          <p:cNvSpPr>
            <a:spLocks noChangeAspect="1"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593725" y="577850"/>
            <a:ext cx="185102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14" name="black line middle"/>
          <p:cNvCxnSpPr/>
          <p:nvPr userDrawn="1"/>
        </p:nvCxnSpPr>
        <p:spPr>
          <a:xfrm>
            <a:off x="0" y="3421063"/>
            <a:ext cx="9144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1231106"/>
          </a:xfrm>
        </p:spPr>
        <p:txBody>
          <a:bodyPr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ctrTitle"/>
          </p:nvPr>
        </p:nvSpPr>
        <p:spPr>
          <a:xfrm>
            <a:off x="2199564" y="2054226"/>
            <a:ext cx="6341668" cy="1231106"/>
          </a:xfrm>
        </p:spPr>
        <p:txBody>
          <a:bodyPr/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4393" y="677758"/>
            <a:ext cx="1277594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31106" y="677758"/>
            <a:ext cx="1926810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250823" y="677758"/>
            <a:ext cx="1269578" cy="166712"/>
          </a:xfrm>
        </p:spPr>
        <p:txBody>
          <a:bodyPr wrap="none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 area -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9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24"/>
          <p:cNvGrpSpPr>
            <a:grpSpLocks/>
          </p:cNvGrpSpPr>
          <p:nvPr userDrawn="1"/>
        </p:nvGrpSpPr>
        <p:grpSpPr bwMode="auto">
          <a:xfrm>
            <a:off x="0" y="0"/>
            <a:ext cx="9144000" cy="3429000"/>
            <a:chOff x="0" y="0"/>
            <a:chExt cx="9906000" cy="3429000"/>
          </a:xfrm>
        </p:grpSpPr>
        <p:sp>
          <p:nvSpPr>
            <p:cNvPr id="9" name="Rectangle 26"/>
            <p:cNvSpPr/>
            <p:nvPr userDrawn="1"/>
          </p:nvSpPr>
          <p:spPr>
            <a:xfrm>
              <a:off x="0" y="0"/>
              <a:ext cx="9906000" cy="3429000"/>
            </a:xfrm>
            <a:prstGeom prst="rect">
              <a:avLst/>
            </a:prstGeom>
            <a:solidFill>
              <a:srgbClr val="557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i="1" dirty="0">
                  <a:solidFill>
                    <a:schemeClr val="accent6"/>
                  </a:solidFill>
                </a:rPr>
                <a:t>Please replace the blue rectangle with a photo in accordance to the brand guidelines</a:t>
              </a:r>
            </a:p>
          </p:txBody>
        </p:sp>
        <p:cxnSp>
          <p:nvCxnSpPr>
            <p:cNvPr id="10" name="Straight Connector 30"/>
            <p:cNvCxnSpPr/>
            <p:nvPr userDrawn="1"/>
          </p:nvCxnSpPr>
          <p:spPr>
            <a:xfrm>
              <a:off x="0" y="0"/>
              <a:ext cx="99060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31"/>
            <p:cNvCxnSpPr/>
            <p:nvPr userDrawn="1"/>
          </p:nvCxnSpPr>
          <p:spPr>
            <a:xfrm flipV="1">
              <a:off x="0" y="3175"/>
              <a:ext cx="9906000" cy="34258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black line middle"/>
          <p:cNvCxnSpPr/>
          <p:nvPr userDrawn="1"/>
        </p:nvCxnSpPr>
        <p:spPr>
          <a:xfrm>
            <a:off x="0" y="3421063"/>
            <a:ext cx="9144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hape 14"/>
          <p:cNvCxnSpPr/>
          <p:nvPr userDrawn="1"/>
        </p:nvCxnSpPr>
        <p:spPr>
          <a:xfrm rot="5400000" flipH="1" flipV="1">
            <a:off x="5191125" y="-585787"/>
            <a:ext cx="179387" cy="6516688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trategy logo white"/>
          <p:cNvSpPr>
            <a:spLocks noChangeAspect="1"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593725" y="577850"/>
            <a:ext cx="185102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1231106"/>
          </a:xfrm>
        </p:spPr>
        <p:txBody>
          <a:bodyPr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2199564" y="2686630"/>
            <a:ext cx="6341668" cy="1231106"/>
          </a:xfrm>
        </p:spPr>
        <p:txBody>
          <a:bodyPr/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4393" y="677758"/>
            <a:ext cx="1277594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31106" y="677758"/>
            <a:ext cx="1926810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250823" y="677758"/>
            <a:ext cx="1269578" cy="166712"/>
          </a:xfrm>
        </p:spPr>
        <p:txBody>
          <a:bodyPr wrap="none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 area high visibil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14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0" y="0"/>
            <a:ext cx="9144000" cy="3429000"/>
            <a:chOff x="0" y="0"/>
            <a:chExt cx="9906000" cy="3429000"/>
          </a:xfrm>
        </p:grpSpPr>
        <p:sp>
          <p:nvSpPr>
            <p:cNvPr id="9" name="Rectangle 21"/>
            <p:cNvSpPr/>
            <p:nvPr userDrawn="1"/>
          </p:nvSpPr>
          <p:spPr>
            <a:xfrm>
              <a:off x="0" y="0"/>
              <a:ext cx="9906000" cy="3429000"/>
            </a:xfrm>
            <a:prstGeom prst="rect">
              <a:avLst/>
            </a:prstGeom>
            <a:solidFill>
              <a:srgbClr val="557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i="1" dirty="0">
                  <a:solidFill>
                    <a:schemeClr val="accent6"/>
                  </a:solidFill>
                </a:rPr>
                <a:t>Please replace the blue rectangle with a photo in accordance to the brand guidelines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cxnSp>
          <p:nvCxnSpPr>
            <p:cNvPr id="10" name="Straight Connector 23"/>
            <p:cNvCxnSpPr/>
            <p:nvPr userDrawn="1"/>
          </p:nvCxnSpPr>
          <p:spPr>
            <a:xfrm>
              <a:off x="0" y="0"/>
              <a:ext cx="99060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24"/>
            <p:cNvCxnSpPr/>
            <p:nvPr userDrawn="1"/>
          </p:nvCxnSpPr>
          <p:spPr>
            <a:xfrm flipV="1">
              <a:off x="0" y="3175"/>
              <a:ext cx="9906000" cy="34258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30"/>
          <p:cNvSpPr/>
          <p:nvPr userDrawn="1"/>
        </p:nvSpPr>
        <p:spPr>
          <a:xfrm>
            <a:off x="1749425" y="1676400"/>
            <a:ext cx="7394575" cy="1744663"/>
          </a:xfrm>
          <a:prstGeom prst="rect">
            <a:avLst/>
          </a:prstGeom>
          <a:solidFill>
            <a:srgbClr val="000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3" name="black line middle"/>
          <p:cNvCxnSpPr/>
          <p:nvPr userDrawn="1"/>
        </p:nvCxnSpPr>
        <p:spPr>
          <a:xfrm>
            <a:off x="0" y="3421063"/>
            <a:ext cx="9144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hape 14"/>
          <p:cNvCxnSpPr/>
          <p:nvPr userDrawn="1"/>
        </p:nvCxnSpPr>
        <p:spPr>
          <a:xfrm rot="5400000" flipH="1" flipV="1">
            <a:off x="5191125" y="-1227137"/>
            <a:ext cx="179387" cy="6516688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trategy logo white"/>
          <p:cNvSpPr>
            <a:spLocks noChangeAspect="1"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593725" y="577850"/>
            <a:ext cx="185102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1231106"/>
          </a:xfrm>
        </p:spPr>
        <p:txBody>
          <a:bodyPr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Title 1"/>
          <p:cNvSpPr>
            <a:spLocks noGrp="1"/>
          </p:cNvSpPr>
          <p:nvPr>
            <p:ph type="ctrTitle"/>
          </p:nvPr>
        </p:nvSpPr>
        <p:spPr>
          <a:xfrm>
            <a:off x="2199564" y="2054226"/>
            <a:ext cx="6341668" cy="1231106"/>
          </a:xfrm>
        </p:spPr>
        <p:txBody>
          <a:bodyPr/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4393" y="677758"/>
            <a:ext cx="1277594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31106" y="677758"/>
            <a:ext cx="1926810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250823" y="677758"/>
            <a:ext cx="1269578" cy="166712"/>
          </a:xfrm>
        </p:spPr>
        <p:txBody>
          <a:bodyPr wrap="none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 area high visibility - on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3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0" y="0"/>
            <a:ext cx="9144000" cy="3429000"/>
            <a:chOff x="0" y="0"/>
            <a:chExt cx="9906000" cy="3429000"/>
          </a:xfrm>
        </p:grpSpPr>
        <p:sp>
          <p:nvSpPr>
            <p:cNvPr id="9" name="Rectangle 21"/>
            <p:cNvSpPr/>
            <p:nvPr userDrawn="1"/>
          </p:nvSpPr>
          <p:spPr>
            <a:xfrm>
              <a:off x="0" y="0"/>
              <a:ext cx="9906000" cy="3429000"/>
            </a:xfrm>
            <a:prstGeom prst="rect">
              <a:avLst/>
            </a:prstGeom>
            <a:solidFill>
              <a:srgbClr val="5571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i="1" dirty="0">
                  <a:solidFill>
                    <a:schemeClr val="accent6"/>
                  </a:solidFill>
                </a:rPr>
                <a:t>Please replace the blue rectangle with a photo in accordance to the brand guidelines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cxnSp>
          <p:nvCxnSpPr>
            <p:cNvPr id="10" name="Straight Connector 23"/>
            <p:cNvCxnSpPr/>
            <p:nvPr userDrawn="1"/>
          </p:nvCxnSpPr>
          <p:spPr>
            <a:xfrm>
              <a:off x="0" y="0"/>
              <a:ext cx="9906000" cy="3429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24"/>
            <p:cNvCxnSpPr/>
            <p:nvPr userDrawn="1"/>
          </p:nvCxnSpPr>
          <p:spPr>
            <a:xfrm flipV="1">
              <a:off x="0" y="3175"/>
              <a:ext cx="9906000" cy="34258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30"/>
          <p:cNvSpPr/>
          <p:nvPr userDrawn="1"/>
        </p:nvSpPr>
        <p:spPr>
          <a:xfrm>
            <a:off x="1749425" y="2314575"/>
            <a:ext cx="7394575" cy="1114425"/>
          </a:xfrm>
          <a:prstGeom prst="rect">
            <a:avLst/>
          </a:prstGeom>
          <a:solidFill>
            <a:srgbClr val="000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3" name="black line middle"/>
          <p:cNvCxnSpPr/>
          <p:nvPr userDrawn="1"/>
        </p:nvCxnSpPr>
        <p:spPr>
          <a:xfrm>
            <a:off x="0" y="3421063"/>
            <a:ext cx="9144000" cy="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hape 14"/>
          <p:cNvCxnSpPr/>
          <p:nvPr userDrawn="1"/>
        </p:nvCxnSpPr>
        <p:spPr>
          <a:xfrm rot="5400000" flipH="1" flipV="1">
            <a:off x="5191125" y="-585787"/>
            <a:ext cx="179387" cy="6516688"/>
          </a:xfrm>
          <a:prstGeom prst="bentConnector2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trategy logo white"/>
          <p:cNvSpPr>
            <a:spLocks noChangeAspect="1"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593725" y="560388"/>
            <a:ext cx="18494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>
          <a:xfrm>
            <a:off x="2201863" y="3600786"/>
            <a:ext cx="6341668" cy="1231106"/>
          </a:xfrm>
        </p:spPr>
        <p:txBody>
          <a:bodyPr>
            <a:spAutoFit/>
          </a:bodyPr>
          <a:lstStyle>
            <a:lvl1pPr marL="0" indent="0" algn="l">
              <a:lnSpc>
                <a:spcPts val="4830"/>
              </a:lnSpc>
              <a:spcBef>
                <a:spcPts val="600"/>
              </a:spcBef>
              <a:spcAft>
                <a:spcPts val="0"/>
              </a:spcAft>
              <a:buNone/>
              <a:defRPr sz="4200" b="0">
                <a:solidFill>
                  <a:srgbClr val="000000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2199564" y="2686630"/>
            <a:ext cx="6341668" cy="1231106"/>
          </a:xfrm>
        </p:spPr>
        <p:txBody>
          <a:bodyPr/>
          <a:lstStyle>
            <a:lvl1pPr>
              <a:lnSpc>
                <a:spcPts val="4830"/>
              </a:lnSpc>
              <a:spcBef>
                <a:spcPts val="600"/>
              </a:spcBef>
              <a:defRPr sz="4200" i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04393" y="677758"/>
            <a:ext cx="1277594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31106" y="677758"/>
            <a:ext cx="1926810" cy="166712"/>
          </a:xfrm>
        </p:spPr>
        <p:txBody>
          <a:bodyPr wrap="none">
            <a:spAutoFit/>
          </a:bodyPr>
          <a:lstStyle>
            <a:lvl1pPr marL="0" indent="0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2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250823" y="677758"/>
            <a:ext cx="1269578" cy="166712"/>
          </a:xfrm>
        </p:spPr>
        <p:txBody>
          <a:bodyPr wrap="none">
            <a:spAutoFit/>
          </a:bodyPr>
          <a:lstStyle>
            <a:lvl1pPr marL="0" indent="0" algn="r">
              <a:lnSpc>
                <a:spcPts val="1320"/>
              </a:lnSpc>
              <a:spcAft>
                <a:spcPts val="0"/>
              </a:spcAft>
              <a:buNone/>
              <a:defRPr sz="11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AutoShape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62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AutoShap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frame line"/>
          <p:cNvCxnSpPr/>
          <p:nvPr userDrawn="1"/>
        </p:nvCxnSpPr>
        <p:spPr>
          <a:xfrm rot="5400000" flipH="1" flipV="1">
            <a:off x="4377531" y="-3302793"/>
            <a:ext cx="180975" cy="8135938"/>
          </a:xfrm>
          <a:prstGeom prst="bentConnector2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820939"/>
            <a:ext cx="7954963" cy="29495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93724" y="1593849"/>
            <a:ext cx="7954963" cy="4487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4"/>
          </p:nvPr>
        </p:nvSpPr>
        <p:spPr>
          <a:xfrm>
            <a:off x="4656138" y="6296025"/>
            <a:ext cx="452437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2015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3124200" y="6296025"/>
            <a:ext cx="952500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Confidential property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423275" y="6296025"/>
            <a:ext cx="125413" cy="12223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13764E-C36D-447D-BB1B-D1EF3CC14E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045" name="AutoShape 1501"/>
          <p:cNvGraphicFramePr>
            <a:graphicFrameLocks noChangeAspect="1"/>
          </p:cNvGraphicFramePr>
          <p:nvPr>
            <p:custDataLst>
              <p:tags r:id="rId26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46" name="think-cell Slide" r:id="rId27" imgW="0" imgH="0" progId="">
                  <p:embed/>
                </p:oleObj>
              </mc:Choice>
              <mc:Fallback>
                <p:oleObj name="think-cell Slide" r:id="rId27" imgW="0" imgH="0" progId="">
                  <p:embed/>
                  <p:pic>
                    <p:nvPicPr>
                      <p:cNvPr id="0" name="AutoShape 15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047" name="Title Placeholder 1"/>
          <p:cNvSpPr>
            <a:spLocks noGrp="1"/>
          </p:cNvSpPr>
          <p:nvPr>
            <p:ph type="title"/>
          </p:nvPr>
        </p:nvSpPr>
        <p:spPr bwMode="gray">
          <a:xfrm>
            <a:off x="593725" y="820738"/>
            <a:ext cx="7954963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</a:t>
            </a:r>
            <a:br>
              <a:rPr lang="en-US" smtClean="0"/>
            </a:br>
            <a:r>
              <a:rPr lang="en-US" smtClean="0"/>
              <a:t>Master title</a:t>
            </a:r>
          </a:p>
        </p:txBody>
      </p:sp>
      <p:sp>
        <p:nvSpPr>
          <p:cNvPr id="11004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93725" y="1976438"/>
            <a:ext cx="7954963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  <p:sldLayoutId id="2147483775" r:id="rId19"/>
    <p:sldLayoutId id="2147483776" r:id="rId20"/>
    <p:sldLayoutId id="2147483777" r:id="rId21"/>
    <p:sldLayoutId id="2147483778" r:id="rId22"/>
    <p:sldLayoutId id="2147483779" r:id="rId2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 sz="2000" b="1" i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Georgia" pitchFamily="18" charset="0"/>
        </a:defRPr>
      </a:lvl2pPr>
      <a:lvl3pPr algn="l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Georgia" pitchFamily="18" charset="0"/>
        </a:defRPr>
      </a:lvl3pPr>
      <a:lvl4pPr algn="l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Georgia" pitchFamily="18" charset="0"/>
        </a:defRPr>
      </a:lvl4pPr>
      <a:lvl5pPr algn="l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Georgia" pitchFamily="18" charset="0"/>
        </a:defRPr>
      </a:lvl5pPr>
      <a:lvl6pPr marL="457200" algn="l" rtl="0" fontAlgn="base">
        <a:lnSpc>
          <a:spcPts val="2300"/>
        </a:lnSpc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Georgia" pitchFamily="18" charset="0"/>
        </a:defRPr>
      </a:lvl6pPr>
      <a:lvl7pPr marL="914400" algn="l" rtl="0" fontAlgn="base">
        <a:lnSpc>
          <a:spcPts val="2300"/>
        </a:lnSpc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Georgia" pitchFamily="18" charset="0"/>
        </a:defRPr>
      </a:lvl7pPr>
      <a:lvl8pPr marL="1371600" algn="l" rtl="0" fontAlgn="base">
        <a:lnSpc>
          <a:spcPts val="2300"/>
        </a:lnSpc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Georgia" pitchFamily="18" charset="0"/>
        </a:defRPr>
      </a:lvl8pPr>
      <a:lvl9pPr marL="1828800" algn="l" rtl="0" fontAlgn="base">
        <a:lnSpc>
          <a:spcPts val="2300"/>
        </a:lnSpc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Georgia" pitchFamily="18" charset="0"/>
        </a:defRPr>
      </a:lvl9pPr>
    </p:titleStyle>
    <p:bodyStyle>
      <a:lvl1pPr marL="179388" indent="-179388" algn="l" rtl="0" eaLnBrk="0" fontAlgn="base" hangingPunct="0">
        <a:lnSpc>
          <a:spcPct val="90000"/>
        </a:lnSpc>
        <a:spcBef>
          <a:spcPts val="763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indent="-179388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57213" indent="-179388" algn="l" rtl="0" eaLnBrk="0" fontAlgn="base" hangingPunct="0">
        <a:spcBef>
          <a:spcPct val="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36600" indent="-179388" algn="l" rtl="0" eaLnBrk="0" fontAlgn="base" hangingPunct="0">
        <a:spcBef>
          <a:spcPct val="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36600" indent="-179388" algn="l" rtl="0" eaLnBrk="0" fontAlgn="base" hangingPunct="0">
        <a:spcBef>
          <a:spcPct val="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717550" indent="-179388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717550" indent="-179388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1.jpeg"/><Relationship Id="rId2" Type="http://schemas.openxmlformats.org/officeDocument/2006/relationships/tags" Target="../tags/tag34.xml"/><Relationship Id="rId1" Type="http://schemas.openxmlformats.org/officeDocument/2006/relationships/vmlDrawing" Target="../drawings/vmlDrawing25.vml"/><Relationship Id="rId6" Type="http://schemas.openxmlformats.org/officeDocument/2006/relationships/hyperlink" Target="http://www.google.com.sa/url?sa=i&amp;rct=j&amp;q=&amp;esrc=s&amp;source=images&amp;cd=&amp;cad=rja&amp;uact=8&amp;ved=0CAcQjRw&amp;url=http://www.almowaten.net/2014/04/%D9%85%D9%83%D8%AA%D8%A8-%D9%88%D8%B2%D9%8A%D8%B1-%D8%A7%D9%84%D8%B5%D8%AD%D8%A9-%D8%A7%D9%84%D9%85%D9%83%D9%84%D9%81-%D9%8A%D8%AA%D9%81%D8%A7%D8%B9%D9%84-%D9%85%D8%B9-%D8%AA%D8%BA%D8%B1%D9%8A%D8%AF/&amp;ei=CKKeVY-xLoXR7QaaxILABQ&amp;psig=AFQjCNEf8Jqbpd9hQbYlsZOD0BELP51Q9g&amp;ust=1436545927800449" TargetMode="External"/><Relationship Id="rId5" Type="http://schemas.openxmlformats.org/officeDocument/2006/relationships/oleObject" Target="../embeddings/oleObject25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449" name="AutoShape 8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5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450" name="Title 1"/>
          <p:cNvSpPr>
            <a:spLocks noGrp="1"/>
          </p:cNvSpPr>
          <p:nvPr>
            <p:ph type="title"/>
          </p:nvPr>
        </p:nvSpPr>
        <p:spPr>
          <a:xfrm>
            <a:off x="590550" y="666750"/>
            <a:ext cx="7954963" cy="557213"/>
          </a:xfrm>
        </p:spPr>
        <p:txBody>
          <a:bodyPr/>
          <a:lstStyle/>
          <a:p>
            <a:pPr algn="ctr" eaLnBrk="1" hangingPunct="1"/>
            <a:r>
              <a:rPr lang="en-US" sz="1400" smtClean="0"/>
              <a:t>Ministry of Health </a:t>
            </a:r>
            <a:br>
              <a:rPr lang="en-US" sz="1400" smtClean="0"/>
            </a:br>
            <a:r>
              <a:rPr lang="en-US" sz="1400" smtClean="0"/>
              <a:t>Interim Organizational Structure 10/1436 H</a:t>
            </a:r>
          </a:p>
        </p:txBody>
      </p:sp>
      <p:cxnSp>
        <p:nvCxnSpPr>
          <p:cNvPr id="141" name="Elbow Connector 140"/>
          <p:cNvCxnSpPr>
            <a:stCxn id="142" idx="2"/>
            <a:endCxn id="261" idx="0"/>
          </p:cNvCxnSpPr>
          <p:nvPr/>
        </p:nvCxnSpPr>
        <p:spPr>
          <a:xfrm rot="5400000">
            <a:off x="3548857" y="959644"/>
            <a:ext cx="534987" cy="1584325"/>
          </a:xfrm>
          <a:prstGeom prst="bentConnector3">
            <a:avLst>
              <a:gd name="adj1" fmla="val 93936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 flipH="1">
            <a:off x="3741738" y="1243013"/>
            <a:ext cx="1731962" cy="241300"/>
          </a:xfrm>
          <a:prstGeom prst="rect">
            <a:avLst/>
          </a:prstGeom>
          <a:solidFill>
            <a:srgbClr val="82141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cs typeface="Traditional Arabic" panose="02020603050405020304" pitchFamily="18" charset="-78"/>
              </a:rPr>
              <a:t>Minister</a:t>
            </a:r>
            <a:endParaRPr lang="ar-LB" sz="1200" b="1" dirty="0">
              <a:solidFill>
                <a:schemeClr val="bg1"/>
              </a:solidFill>
              <a:cs typeface="Traditional Arabic" panose="02020603050405020304" pitchFamily="18" charset="-78"/>
            </a:endParaRPr>
          </a:p>
        </p:txBody>
      </p:sp>
      <p:cxnSp>
        <p:nvCxnSpPr>
          <p:cNvPr id="143" name="Elbow Connector 142"/>
          <p:cNvCxnSpPr>
            <a:stCxn id="142" idx="2"/>
            <a:endCxn id="148" idx="3"/>
          </p:cNvCxnSpPr>
          <p:nvPr/>
        </p:nvCxnSpPr>
        <p:spPr>
          <a:xfrm rot="16200000" flipH="1">
            <a:off x="4502150" y="1590676"/>
            <a:ext cx="301625" cy="8890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lbow Connector 143"/>
          <p:cNvCxnSpPr>
            <a:stCxn id="142" idx="2"/>
            <a:endCxn id="146" idx="1"/>
          </p:cNvCxnSpPr>
          <p:nvPr/>
        </p:nvCxnSpPr>
        <p:spPr>
          <a:xfrm rot="5400000">
            <a:off x="4505325" y="1492251"/>
            <a:ext cx="111125" cy="9525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lbow Connector 144"/>
          <p:cNvCxnSpPr>
            <a:stCxn id="142" idx="2"/>
            <a:endCxn id="147" idx="1"/>
          </p:cNvCxnSpPr>
          <p:nvPr/>
        </p:nvCxnSpPr>
        <p:spPr>
          <a:xfrm rot="5400000">
            <a:off x="4430713" y="1566863"/>
            <a:ext cx="260350" cy="9525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tangle 145"/>
          <p:cNvSpPr/>
          <p:nvPr/>
        </p:nvSpPr>
        <p:spPr>
          <a:xfrm flipH="1">
            <a:off x="2590800" y="1530350"/>
            <a:ext cx="1922463" cy="131763"/>
          </a:xfrm>
          <a:prstGeom prst="rect">
            <a:avLst/>
          </a:prstGeom>
          <a:solidFill>
            <a:srgbClr val="A85B62"/>
          </a:solidFill>
          <a:ln w="952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solidFill>
                  <a:schemeClr val="bg1"/>
                </a:solidFill>
                <a:cs typeface="Times New Roman" panose="02020603050405020304" pitchFamily="18" charset="0"/>
              </a:rPr>
              <a:t>Legal Affairs </a:t>
            </a:r>
            <a:endParaRPr lang="en-GB" sz="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47" name="Rectangle 146"/>
          <p:cNvSpPr/>
          <p:nvPr/>
        </p:nvSpPr>
        <p:spPr>
          <a:xfrm flipH="1">
            <a:off x="2590800" y="1677988"/>
            <a:ext cx="1922463" cy="131762"/>
          </a:xfrm>
          <a:prstGeom prst="rect">
            <a:avLst/>
          </a:prstGeom>
          <a:solidFill>
            <a:srgbClr val="A85B62"/>
          </a:solidFill>
          <a:ln w="952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rIns="45720" anchor="ctr"/>
          <a:lstStyle/>
          <a:p>
            <a:pPr algn="ctr"/>
            <a:r>
              <a:rPr lang="en-US" sz="800" b="1">
                <a:solidFill>
                  <a:schemeClr val="bg1"/>
                </a:solidFill>
                <a:cs typeface="Times New Roman" pitchFamily="18" charset="0"/>
              </a:rPr>
              <a:t>Follow-up and Internal Auditing </a:t>
            </a:r>
          </a:p>
        </p:txBody>
      </p:sp>
      <p:sp>
        <p:nvSpPr>
          <p:cNvPr id="148" name="Rectangle 147"/>
          <p:cNvSpPr/>
          <p:nvPr/>
        </p:nvSpPr>
        <p:spPr>
          <a:xfrm flipH="1">
            <a:off x="4697413" y="1677988"/>
            <a:ext cx="1922462" cy="214312"/>
          </a:xfrm>
          <a:prstGeom prst="rect">
            <a:avLst/>
          </a:prstGeom>
          <a:solidFill>
            <a:srgbClr val="A85B62"/>
          </a:solidFill>
          <a:ln w="952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solidFill>
                  <a:schemeClr val="bg1"/>
                </a:solidFill>
                <a:cs typeface="Times New Roman" panose="02020603050405020304" pitchFamily="18" charset="0"/>
              </a:rPr>
              <a:t>Relations, Media &amp; International Relations </a:t>
            </a:r>
            <a:endParaRPr lang="ar-LB" sz="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50" name="Rectangle 149"/>
          <p:cNvSpPr/>
          <p:nvPr/>
        </p:nvSpPr>
        <p:spPr>
          <a:xfrm flipH="1">
            <a:off x="4697413" y="1484313"/>
            <a:ext cx="1922462" cy="177800"/>
          </a:xfrm>
          <a:prstGeom prst="rect">
            <a:avLst/>
          </a:prstGeom>
          <a:solidFill>
            <a:srgbClr val="A85B62"/>
          </a:solidFill>
          <a:ln w="952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solidFill>
                  <a:schemeClr val="bg1"/>
                </a:solidFill>
                <a:cs typeface="Times New Roman" panose="02020603050405020304" pitchFamily="18" charset="0"/>
              </a:rPr>
              <a:t>Minister’s Office </a:t>
            </a:r>
            <a:endParaRPr lang="ar-LB" sz="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51" name="Elbow Connector 150"/>
          <p:cNvCxnSpPr>
            <a:stCxn id="142" idx="2"/>
            <a:endCxn id="150" idx="3"/>
          </p:cNvCxnSpPr>
          <p:nvPr/>
        </p:nvCxnSpPr>
        <p:spPr>
          <a:xfrm rot="16200000" flipH="1">
            <a:off x="4608513" y="1484313"/>
            <a:ext cx="88900" cy="8890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>
            <a:stCxn id="142" idx="2"/>
          </p:cNvCxnSpPr>
          <p:nvPr/>
        </p:nvCxnSpPr>
        <p:spPr>
          <a:xfrm>
            <a:off x="4608513" y="1484313"/>
            <a:ext cx="0" cy="5492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tangle 160"/>
          <p:cNvSpPr/>
          <p:nvPr/>
        </p:nvSpPr>
        <p:spPr>
          <a:xfrm flipH="1">
            <a:off x="1322388" y="1296988"/>
            <a:ext cx="1922462" cy="233362"/>
          </a:xfrm>
          <a:prstGeom prst="rect">
            <a:avLst/>
          </a:prstGeom>
          <a:solidFill>
            <a:srgbClr val="A85B62"/>
          </a:solidFill>
          <a:ln w="9525">
            <a:solidFill>
              <a:schemeClr val="tx1"/>
            </a:solidFill>
            <a:prstDash val="dash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solidFill>
                  <a:schemeClr val="bg1"/>
                </a:solidFill>
                <a:cs typeface="Times New Roman" panose="02020603050405020304" pitchFamily="18" charset="0"/>
              </a:rPr>
              <a:t>Medical Cities and Specialized Hospitals Council </a:t>
            </a:r>
          </a:p>
        </p:txBody>
      </p:sp>
      <p:sp>
        <p:nvSpPr>
          <p:cNvPr id="163" name="Rectangle 162"/>
          <p:cNvSpPr/>
          <p:nvPr/>
        </p:nvSpPr>
        <p:spPr>
          <a:xfrm flipH="1">
            <a:off x="4324350" y="3330575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64" name="Rectangle 163"/>
          <p:cNvSpPr/>
          <p:nvPr/>
        </p:nvSpPr>
        <p:spPr>
          <a:xfrm flipH="1">
            <a:off x="4324350" y="3508375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0488">
              <a:lnSpc>
                <a:spcPts val="600"/>
              </a:lnSpc>
              <a:buFont typeface="Wingdings" pitchFamily="2" charset="2"/>
              <a:buChar char="§"/>
              <a:defRPr/>
            </a:pPr>
            <a:r>
              <a:rPr lang="en-US" sz="700" b="1">
                <a:solidFill>
                  <a:schemeClr val="tx1"/>
                </a:solidFill>
                <a:cs typeface="Times New Roman" pitchFamily="18" charset="0"/>
              </a:rPr>
              <a:t>Equipment </a:t>
            </a:r>
            <a:endParaRPr lang="ar-LB" sz="7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65" name="Rectangle 164"/>
          <p:cNvSpPr/>
          <p:nvPr/>
        </p:nvSpPr>
        <p:spPr>
          <a:xfrm flipH="1">
            <a:off x="4324350" y="3697288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0488">
              <a:lnSpc>
                <a:spcPts val="600"/>
              </a:lnSpc>
              <a:buFont typeface="Wingdings" pitchFamily="2" charset="2"/>
              <a:buChar char="§"/>
              <a:defRPr/>
            </a:pPr>
            <a:r>
              <a:rPr lang="en-US" sz="700" b="1">
                <a:solidFill>
                  <a:schemeClr val="tx1"/>
                </a:solidFill>
                <a:cs typeface="Times New Roman" pitchFamily="18" charset="0"/>
              </a:rPr>
              <a:t>Warehouses </a:t>
            </a:r>
            <a:endParaRPr lang="ar-LB" sz="7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66" name="Rectangle 165"/>
          <p:cNvSpPr/>
          <p:nvPr/>
        </p:nvSpPr>
        <p:spPr>
          <a:xfrm flipH="1">
            <a:off x="4324350" y="3886200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Properties and Assets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67" name="Elbow Connector 166"/>
          <p:cNvCxnSpPr>
            <a:stCxn id="173" idx="2"/>
            <a:endCxn id="181" idx="3"/>
          </p:cNvCxnSpPr>
          <p:nvPr/>
        </p:nvCxnSpPr>
        <p:spPr>
          <a:xfrm rot="16200000" flipH="1">
            <a:off x="4132262" y="2924176"/>
            <a:ext cx="447675" cy="4445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lbow Connector 167"/>
          <p:cNvCxnSpPr>
            <a:stCxn id="173" idx="2"/>
            <a:endCxn id="210" idx="3"/>
          </p:cNvCxnSpPr>
          <p:nvPr/>
        </p:nvCxnSpPr>
        <p:spPr>
          <a:xfrm rot="16200000" flipH="1">
            <a:off x="3608387" y="3448051"/>
            <a:ext cx="1495425" cy="4445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 flipH="1">
            <a:off x="4856163" y="3167063"/>
            <a:ext cx="112712" cy="17462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93" name="Rectangle 192"/>
          <p:cNvSpPr/>
          <p:nvPr/>
        </p:nvSpPr>
        <p:spPr>
          <a:xfrm flipH="1">
            <a:off x="4324350" y="4316413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96" name="Rectangle 195"/>
          <p:cNvSpPr/>
          <p:nvPr/>
        </p:nvSpPr>
        <p:spPr>
          <a:xfrm flipH="1">
            <a:off x="4324350" y="4514850"/>
            <a:ext cx="1065213" cy="1730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Housing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06" name="Rectangle 205"/>
          <p:cNvSpPr/>
          <p:nvPr/>
        </p:nvSpPr>
        <p:spPr>
          <a:xfrm flipH="1">
            <a:off x="4324350" y="4703763"/>
            <a:ext cx="1065213" cy="17303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Security and Safety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08" name="Rectangle 207"/>
          <p:cNvSpPr/>
          <p:nvPr/>
        </p:nvSpPr>
        <p:spPr>
          <a:xfrm flipH="1">
            <a:off x="4324350" y="4892675"/>
            <a:ext cx="1065213" cy="1730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Maintenance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10" name="Rectangle 209"/>
          <p:cNvSpPr/>
          <p:nvPr/>
        </p:nvSpPr>
        <p:spPr>
          <a:xfrm flipH="1">
            <a:off x="4378325" y="4102100"/>
            <a:ext cx="1300163" cy="233363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>
              <a:lnSpc>
                <a:spcPts val="600"/>
              </a:lnSpc>
              <a:defRPr/>
            </a:pPr>
            <a:r>
              <a:rPr lang="ar-SA" sz="400" b="1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500">
                <a:solidFill>
                  <a:srgbClr val="FFFFFF"/>
                </a:solidFill>
                <a:cs typeface="Arial" charset="0"/>
              </a:rPr>
              <a:t>Assistant Deputy Minister for Engineering Affairs and Project Management </a:t>
            </a:r>
          </a:p>
          <a:p>
            <a:pPr algn="ctr">
              <a:lnSpc>
                <a:spcPts val="600"/>
              </a:lnSpc>
              <a:defRPr/>
            </a:pPr>
            <a:endParaRPr lang="ar-LB" sz="7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11" name="Rectangle 210"/>
          <p:cNvSpPr/>
          <p:nvPr/>
        </p:nvSpPr>
        <p:spPr>
          <a:xfrm flipH="1">
            <a:off x="4378325" y="4102100"/>
            <a:ext cx="114300" cy="144463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71" name="Rectangle 170"/>
          <p:cNvSpPr/>
          <p:nvPr/>
        </p:nvSpPr>
        <p:spPr>
          <a:xfrm flipH="1">
            <a:off x="4257675" y="2482850"/>
            <a:ext cx="1176338" cy="300038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sz="500" dirty="0"/>
              <a:t>Deputy Minister of Health for Medical Supply and Engineering Affairs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91" name="Rectangle 190"/>
          <p:cNvSpPr/>
          <p:nvPr/>
        </p:nvSpPr>
        <p:spPr>
          <a:xfrm flipH="1">
            <a:off x="4378325" y="2890838"/>
            <a:ext cx="1055688" cy="144462"/>
          </a:xfrm>
          <a:prstGeom prst="rect">
            <a:avLst/>
          </a:prstGeom>
          <a:solidFill>
            <a:srgbClr val="E6D0D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Medical Supply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73" name="Rectangle 172"/>
          <p:cNvSpPr/>
          <p:nvPr/>
        </p:nvSpPr>
        <p:spPr>
          <a:xfrm flipH="1">
            <a:off x="4235450" y="2547938"/>
            <a:ext cx="195263" cy="17462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75" name="Elbow Connector 174"/>
          <p:cNvCxnSpPr>
            <a:stCxn id="173" idx="2"/>
            <a:endCxn id="191" idx="3"/>
          </p:cNvCxnSpPr>
          <p:nvPr/>
        </p:nvCxnSpPr>
        <p:spPr>
          <a:xfrm rot="16200000" flipH="1">
            <a:off x="4235450" y="2820988"/>
            <a:ext cx="241300" cy="4445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 flipH="1">
            <a:off x="4392613" y="2776538"/>
            <a:ext cx="195262" cy="17462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81" name="Rectangle 180"/>
          <p:cNvSpPr/>
          <p:nvPr/>
        </p:nvSpPr>
        <p:spPr>
          <a:xfrm flipH="1">
            <a:off x="4378325" y="3062288"/>
            <a:ext cx="1055688" cy="217487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500" dirty="0"/>
              <a:t>Assistant Deputy Minister for Supply and Operation </a:t>
            </a: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82" name="Rectangle 181"/>
          <p:cNvSpPr/>
          <p:nvPr/>
        </p:nvSpPr>
        <p:spPr>
          <a:xfrm flipH="1">
            <a:off x="4378325" y="3121025"/>
            <a:ext cx="84138" cy="144463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12" name="Rectangle 211"/>
          <p:cNvSpPr/>
          <p:nvPr/>
        </p:nvSpPr>
        <p:spPr>
          <a:xfrm flipH="1">
            <a:off x="4697413" y="1905000"/>
            <a:ext cx="1922462" cy="201613"/>
          </a:xfrm>
          <a:prstGeom prst="rect">
            <a:avLst/>
          </a:prstGeom>
          <a:solidFill>
            <a:srgbClr val="A85B62"/>
          </a:solidFill>
          <a:ln w="952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>
              <a:defRPr/>
            </a:pPr>
            <a:r>
              <a:rPr lang="en-US" sz="800" b="1">
                <a:solidFill>
                  <a:schemeClr val="bg1"/>
                </a:solidFill>
                <a:cs typeface="Times New Roman" pitchFamily="18" charset="0"/>
              </a:rPr>
              <a:t>Information and Communications Technology </a:t>
            </a:r>
          </a:p>
        </p:txBody>
      </p:sp>
      <p:sp>
        <p:nvSpPr>
          <p:cNvPr id="218" name="Rectangle 217"/>
          <p:cNvSpPr/>
          <p:nvPr/>
        </p:nvSpPr>
        <p:spPr>
          <a:xfrm flipH="1">
            <a:off x="7177088" y="4019550"/>
            <a:ext cx="1066800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Financial Affairs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19" name="Rectangle 218"/>
          <p:cNvSpPr/>
          <p:nvPr/>
        </p:nvSpPr>
        <p:spPr>
          <a:xfrm flipH="1">
            <a:off x="7177088" y="4194175"/>
            <a:ext cx="1066800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0488">
              <a:lnSpc>
                <a:spcPts val="600"/>
              </a:lnSpc>
              <a:buFont typeface="Wingdings" pitchFamily="2" charset="2"/>
              <a:buChar char="§"/>
              <a:defRPr/>
            </a:pPr>
            <a:r>
              <a:rPr lang="en-US" sz="700" b="1">
                <a:solidFill>
                  <a:schemeClr val="tx1"/>
                </a:solidFill>
                <a:cs typeface="Times New Roman" pitchFamily="18" charset="0"/>
              </a:rPr>
              <a:t>Public Services </a:t>
            </a:r>
            <a:endParaRPr lang="ar-LB" sz="7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20" name="Rectangle 219"/>
          <p:cNvSpPr/>
          <p:nvPr/>
        </p:nvSpPr>
        <p:spPr>
          <a:xfrm flipH="1">
            <a:off x="7177088" y="4383088"/>
            <a:ext cx="1066800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Administrative Communications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23" name="Rectangle 222"/>
          <p:cNvSpPr/>
          <p:nvPr/>
        </p:nvSpPr>
        <p:spPr>
          <a:xfrm flipH="1">
            <a:off x="6985000" y="3775075"/>
            <a:ext cx="1363663" cy="231775"/>
          </a:xfrm>
          <a:prstGeom prst="rect">
            <a:avLst/>
          </a:prstGeom>
          <a:solidFill>
            <a:srgbClr val="EAE8E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dirty="0"/>
              <a:t>Director General of Financial and Administrative Affairs</a:t>
            </a:r>
          </a:p>
        </p:txBody>
      </p:sp>
      <p:sp>
        <p:nvSpPr>
          <p:cNvPr id="215" name="Rectangle 214"/>
          <p:cNvSpPr/>
          <p:nvPr/>
        </p:nvSpPr>
        <p:spPr>
          <a:xfrm flipH="1">
            <a:off x="7161213" y="4568825"/>
            <a:ext cx="1065212" cy="1730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Budget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35" name="Rectangle 234"/>
          <p:cNvSpPr/>
          <p:nvPr/>
        </p:nvSpPr>
        <p:spPr>
          <a:xfrm flipH="1">
            <a:off x="5678488" y="2481263"/>
            <a:ext cx="1176337" cy="239712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sz="600" dirty="0"/>
              <a:t>Deputy Minister of Health for Planning and Transformation </a:t>
            </a: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236" name="Rectangle 235"/>
          <p:cNvSpPr/>
          <p:nvPr/>
        </p:nvSpPr>
        <p:spPr>
          <a:xfrm flipH="1">
            <a:off x="5734050" y="2919413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Health Economics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37" name="Rectangle 236"/>
          <p:cNvSpPr/>
          <p:nvPr/>
        </p:nvSpPr>
        <p:spPr>
          <a:xfrm flipH="1">
            <a:off x="5734050" y="2782888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Planning and Strategies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247" name="Elbow Connector 246"/>
          <p:cNvCxnSpPr>
            <a:stCxn id="261" idx="2"/>
            <a:endCxn id="263" idx="0"/>
          </p:cNvCxnSpPr>
          <p:nvPr/>
        </p:nvCxnSpPr>
        <p:spPr>
          <a:xfrm rot="5400000">
            <a:off x="1908175" y="1431925"/>
            <a:ext cx="354013" cy="1878013"/>
          </a:xfrm>
          <a:prstGeom prst="bentConnector3">
            <a:avLst>
              <a:gd name="adj1" fmla="val 87707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Elbow Connector 247"/>
          <p:cNvCxnSpPr>
            <a:stCxn id="261" idx="2"/>
            <a:endCxn id="308" idx="0"/>
          </p:cNvCxnSpPr>
          <p:nvPr/>
        </p:nvCxnSpPr>
        <p:spPr>
          <a:xfrm rot="5400000">
            <a:off x="2531269" y="2055019"/>
            <a:ext cx="354013" cy="63182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 flipH="1">
            <a:off x="3043238" y="2547938"/>
            <a:ext cx="50800" cy="174625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251" name="Rectangle 250"/>
          <p:cNvSpPr/>
          <p:nvPr/>
        </p:nvSpPr>
        <p:spPr>
          <a:xfrm flipH="1">
            <a:off x="3001963" y="2905125"/>
            <a:ext cx="1065212" cy="1730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Blood Banks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52" name="Rectangle 251"/>
          <p:cNvSpPr/>
          <p:nvPr/>
        </p:nvSpPr>
        <p:spPr>
          <a:xfrm flipH="1">
            <a:off x="3001963" y="3094038"/>
            <a:ext cx="1065212" cy="17303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Laboratories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53" name="Rectangle 252"/>
          <p:cNvSpPr/>
          <p:nvPr/>
        </p:nvSpPr>
        <p:spPr>
          <a:xfrm flipH="1">
            <a:off x="3001963" y="3295650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0488">
              <a:lnSpc>
                <a:spcPts val="600"/>
              </a:lnSpc>
              <a:buFont typeface="Wingdings" pitchFamily="2" charset="2"/>
              <a:buChar char="§"/>
              <a:defRPr/>
            </a:pPr>
            <a:r>
              <a:rPr lang="en-US" sz="600" b="1">
                <a:solidFill>
                  <a:schemeClr val="tx1"/>
                </a:solidFill>
                <a:cs typeface="Times New Roman" pitchFamily="18" charset="0"/>
              </a:rPr>
              <a:t>Poison and Forensic Chemistry Centers </a:t>
            </a:r>
            <a:endParaRPr lang="ar-LB" sz="6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54" name="Rectangle 253"/>
          <p:cNvSpPr/>
          <p:nvPr/>
        </p:nvSpPr>
        <p:spPr>
          <a:xfrm flipH="1">
            <a:off x="3017838" y="2547938"/>
            <a:ext cx="1176337" cy="295275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sz="500" dirty="0"/>
              <a:t>Deputy Minister of Health for Laboratories and Blood Banks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259" name="Rectangle 258"/>
          <p:cNvSpPr/>
          <p:nvPr/>
        </p:nvSpPr>
        <p:spPr>
          <a:xfrm flipH="1">
            <a:off x="3001963" y="3484563"/>
            <a:ext cx="1065212" cy="17303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National Health Laboratory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61" name="Rectangle 260"/>
          <p:cNvSpPr/>
          <p:nvPr/>
        </p:nvSpPr>
        <p:spPr>
          <a:xfrm flipH="1">
            <a:off x="1550988" y="2019300"/>
            <a:ext cx="2946400" cy="174625"/>
          </a:xfrm>
          <a:prstGeom prst="rect">
            <a:avLst/>
          </a:prstGeom>
          <a:solidFill>
            <a:srgbClr val="A85B6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/>
                </a:solidFill>
                <a:cs typeface="Times New Roman" panose="02020603050405020304" pitchFamily="18" charset="0"/>
              </a:rPr>
              <a:t>Vice Minister </a:t>
            </a:r>
            <a:endParaRPr lang="ar-LB" sz="10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263" name="Rectangle 262"/>
          <p:cNvSpPr/>
          <p:nvPr/>
        </p:nvSpPr>
        <p:spPr>
          <a:xfrm flipH="1">
            <a:off x="558800" y="2547938"/>
            <a:ext cx="1176338" cy="174625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>
                <a:solidFill>
                  <a:schemeClr val="bg1"/>
                </a:solidFill>
                <a:cs typeface="Times New Roman" panose="02020603050405020304" pitchFamily="18" charset="0"/>
              </a:rPr>
              <a:t>Deputy Minister of Health for Public Health </a:t>
            </a:r>
            <a:endParaRPr lang="ar-LB" sz="6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264" name="Rectangle 263"/>
          <p:cNvSpPr/>
          <p:nvPr/>
        </p:nvSpPr>
        <p:spPr>
          <a:xfrm flipH="1">
            <a:off x="679450" y="2782888"/>
            <a:ext cx="1055688" cy="279400"/>
          </a:xfrm>
          <a:prstGeom prst="rect">
            <a:avLst/>
          </a:prstGeom>
          <a:solidFill>
            <a:srgbClr val="E6D0D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>
              <a:lnSpc>
                <a:spcPts val="700"/>
              </a:lnSpc>
              <a:defRPr/>
            </a:pPr>
            <a:r>
              <a:rPr lang="ar-SA" sz="400" b="1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500">
                <a:solidFill>
                  <a:srgbClr val="FFFFFF"/>
                </a:solidFill>
                <a:cs typeface="Arial" charset="0"/>
              </a:rPr>
              <a:t>Command And Control Center </a:t>
            </a:r>
            <a:br>
              <a:rPr lang="en-US" sz="500">
                <a:solidFill>
                  <a:srgbClr val="FFFFFF"/>
                </a:solidFill>
                <a:cs typeface="Arial" charset="0"/>
              </a:rPr>
            </a:br>
            <a:r>
              <a:rPr lang="en-US" sz="500">
                <a:solidFill>
                  <a:srgbClr val="FFFFFF"/>
                </a:solidFill>
                <a:cs typeface="Arial" charset="0"/>
              </a:rPr>
              <a:t>&amp; Diseases’ Control Center </a:t>
            </a:r>
          </a:p>
          <a:p>
            <a:pPr algn="ctr">
              <a:lnSpc>
                <a:spcPts val="700"/>
              </a:lnSpc>
              <a:defRPr/>
            </a:pPr>
            <a:endParaRPr lang="ar-LB" sz="700" b="1">
              <a:solidFill>
                <a:schemeClr val="tx1"/>
              </a:solidFill>
              <a:cs typeface="Times New Roman" pitchFamily="18" charset="0"/>
            </a:endParaRPr>
          </a:p>
        </p:txBody>
      </p:sp>
      <p:cxnSp>
        <p:nvCxnSpPr>
          <p:cNvPr id="269" name="Elbow Connector 268"/>
          <p:cNvCxnSpPr>
            <a:stCxn id="272" idx="2"/>
            <a:endCxn id="264" idx="3"/>
          </p:cNvCxnSpPr>
          <p:nvPr/>
        </p:nvCxnSpPr>
        <p:spPr>
          <a:xfrm rot="16200000" flipH="1">
            <a:off x="538956" y="2782095"/>
            <a:ext cx="200025" cy="80962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Elbow Connector 269"/>
          <p:cNvCxnSpPr>
            <a:stCxn id="272" idx="2"/>
            <a:endCxn id="278" idx="3"/>
          </p:cNvCxnSpPr>
          <p:nvPr/>
        </p:nvCxnSpPr>
        <p:spPr>
          <a:xfrm rot="16200000" flipH="1">
            <a:off x="384175" y="2936876"/>
            <a:ext cx="509587" cy="80962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Elbow Connector 270"/>
          <p:cNvCxnSpPr>
            <a:stCxn id="272" idx="2"/>
            <a:endCxn id="276" idx="3"/>
          </p:cNvCxnSpPr>
          <p:nvPr/>
        </p:nvCxnSpPr>
        <p:spPr>
          <a:xfrm rot="16200000" flipH="1">
            <a:off x="-174624" y="3495675"/>
            <a:ext cx="1612900" cy="66675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Rectangle 271"/>
          <p:cNvSpPr/>
          <p:nvPr/>
        </p:nvSpPr>
        <p:spPr>
          <a:xfrm flipH="1">
            <a:off x="558800" y="2547938"/>
            <a:ext cx="79375" cy="174625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278" name="Rectangle 277"/>
          <p:cNvSpPr/>
          <p:nvPr/>
        </p:nvSpPr>
        <p:spPr>
          <a:xfrm flipH="1">
            <a:off x="679450" y="3124200"/>
            <a:ext cx="1055688" cy="217488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rtl="1">
              <a:defRPr/>
            </a:pPr>
            <a:r>
              <a:rPr lang="en-US" sz="600">
                <a:solidFill>
                  <a:srgbClr val="FFFFFF"/>
                </a:solidFill>
                <a:cs typeface="Arial" charset="0"/>
              </a:rPr>
              <a:t>Assistant Deputy Minister for Preventive Health </a:t>
            </a:r>
          </a:p>
        </p:txBody>
      </p:sp>
      <p:sp>
        <p:nvSpPr>
          <p:cNvPr id="276" name="Rectangle 275"/>
          <p:cNvSpPr/>
          <p:nvPr/>
        </p:nvSpPr>
        <p:spPr>
          <a:xfrm flipH="1">
            <a:off x="665163" y="4202113"/>
            <a:ext cx="1055687" cy="268287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600" dirty="0"/>
              <a:t>Assistant Deputy Minister for Primary Health Care </a:t>
            </a: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665163" y="4268788"/>
            <a:ext cx="112712" cy="14287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79" name="Rectangle 278"/>
          <p:cNvSpPr/>
          <p:nvPr/>
        </p:nvSpPr>
        <p:spPr>
          <a:xfrm flipH="1">
            <a:off x="598488" y="4473575"/>
            <a:ext cx="1122362" cy="1730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0488">
              <a:lnSpc>
                <a:spcPts val="600"/>
              </a:lnSpc>
              <a:buFont typeface="Wingdings" pitchFamily="2" charset="2"/>
              <a:buChar char="§"/>
              <a:defRPr/>
            </a:pPr>
            <a:r>
              <a:rPr lang="en-US" sz="700" b="1">
                <a:solidFill>
                  <a:schemeClr val="tx1"/>
                </a:solidFill>
                <a:cs typeface="Times New Roman" pitchFamily="18" charset="0"/>
              </a:rPr>
              <a:t>Chronic and Genetic Diseases Control</a:t>
            </a:r>
          </a:p>
        </p:txBody>
      </p:sp>
      <p:sp>
        <p:nvSpPr>
          <p:cNvPr id="280" name="Rectangle 279"/>
          <p:cNvSpPr/>
          <p:nvPr/>
        </p:nvSpPr>
        <p:spPr>
          <a:xfrm flipH="1">
            <a:off x="598488" y="4662488"/>
            <a:ext cx="1122362" cy="17303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Health Centers and Programs Affairs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81" name="Rectangle 280"/>
          <p:cNvSpPr/>
          <p:nvPr/>
        </p:nvSpPr>
        <p:spPr>
          <a:xfrm flipH="1">
            <a:off x="598488" y="4849813"/>
            <a:ext cx="112236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School Health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82" name="Rectangle 281"/>
          <p:cNvSpPr/>
          <p:nvPr/>
        </p:nvSpPr>
        <p:spPr>
          <a:xfrm flipH="1">
            <a:off x="646113" y="4071938"/>
            <a:ext cx="1122362" cy="17303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Anti-Smoking Program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83" name="Rectangle 282"/>
          <p:cNvSpPr/>
          <p:nvPr/>
        </p:nvSpPr>
        <p:spPr>
          <a:xfrm flipH="1">
            <a:off x="611188" y="3314700"/>
            <a:ext cx="1123950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ar-SA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Field Epidemiology Program</a:t>
            </a:r>
            <a:endParaRPr lang="ar-LB" sz="5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84" name="Rectangle 283"/>
          <p:cNvSpPr/>
          <p:nvPr/>
        </p:nvSpPr>
        <p:spPr>
          <a:xfrm flipH="1">
            <a:off x="611188" y="3524250"/>
            <a:ext cx="1123950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ar-SA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Environmental and Occupational Health</a:t>
            </a:r>
          </a:p>
        </p:txBody>
      </p:sp>
      <p:sp>
        <p:nvSpPr>
          <p:cNvPr id="286" name="Rectangle 285"/>
          <p:cNvSpPr/>
          <p:nvPr/>
        </p:nvSpPr>
        <p:spPr>
          <a:xfrm flipH="1">
            <a:off x="611188" y="3733800"/>
            <a:ext cx="1123950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Infectious Diseases Control 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87" name="Rectangle 286"/>
          <p:cNvSpPr/>
          <p:nvPr/>
        </p:nvSpPr>
        <p:spPr>
          <a:xfrm flipH="1">
            <a:off x="611188" y="3943350"/>
            <a:ext cx="1123950" cy="1730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Health Facilities Infection Control 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679450" y="3124200"/>
            <a:ext cx="112713" cy="144463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289" name="Elbow Connector 288"/>
          <p:cNvCxnSpPr>
            <a:stCxn id="261" idx="2"/>
            <a:endCxn id="254" idx="0"/>
          </p:cNvCxnSpPr>
          <p:nvPr/>
        </p:nvCxnSpPr>
        <p:spPr>
          <a:xfrm rot="16200000" flipH="1">
            <a:off x="3137694" y="2080419"/>
            <a:ext cx="354013" cy="58102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Elbow Connector 289"/>
          <p:cNvCxnSpPr>
            <a:stCxn id="142" idx="3"/>
            <a:endCxn id="161" idx="1"/>
          </p:cNvCxnSpPr>
          <p:nvPr/>
        </p:nvCxnSpPr>
        <p:spPr>
          <a:xfrm rot="10800000" flipV="1">
            <a:off x="3244850" y="1363663"/>
            <a:ext cx="496888" cy="508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angle 290"/>
          <p:cNvSpPr/>
          <p:nvPr/>
        </p:nvSpPr>
        <p:spPr>
          <a:xfrm flipH="1">
            <a:off x="3244850" y="2193925"/>
            <a:ext cx="1093788" cy="131763"/>
          </a:xfrm>
          <a:prstGeom prst="rect">
            <a:avLst/>
          </a:prstGeom>
          <a:solidFill>
            <a:srgbClr val="CDA1A5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Hajj and Umrah Health Services’ Program </a:t>
            </a:r>
          </a:p>
        </p:txBody>
      </p:sp>
      <p:cxnSp>
        <p:nvCxnSpPr>
          <p:cNvPr id="293" name="Elbow Connector 292"/>
          <p:cNvCxnSpPr>
            <a:stCxn id="261" idx="2"/>
            <a:endCxn id="171" idx="0"/>
          </p:cNvCxnSpPr>
          <p:nvPr/>
        </p:nvCxnSpPr>
        <p:spPr>
          <a:xfrm rot="16200000" flipH="1">
            <a:off x="3790950" y="1427163"/>
            <a:ext cx="288925" cy="18224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Elbow Connector 293"/>
          <p:cNvCxnSpPr>
            <a:stCxn id="142" idx="2"/>
            <a:endCxn id="212" idx="3"/>
          </p:cNvCxnSpPr>
          <p:nvPr/>
        </p:nvCxnSpPr>
        <p:spPr>
          <a:xfrm rot="16200000" flipH="1">
            <a:off x="4392613" y="1700213"/>
            <a:ext cx="520700" cy="8890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Rectangle 295"/>
          <p:cNvSpPr/>
          <p:nvPr/>
        </p:nvSpPr>
        <p:spPr>
          <a:xfrm flipH="1">
            <a:off x="6854825" y="2325688"/>
            <a:ext cx="133350" cy="3175"/>
          </a:xfrm>
          <a:prstGeom prst="rect">
            <a:avLst/>
          </a:prstGeom>
          <a:solidFill>
            <a:srgbClr val="FFFFFF"/>
          </a:solidFill>
          <a:ln w="952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297" name="Elbow Connector 296"/>
          <p:cNvCxnSpPr>
            <a:stCxn id="142" idx="2"/>
            <a:endCxn id="296" idx="0"/>
          </p:cNvCxnSpPr>
          <p:nvPr/>
        </p:nvCxnSpPr>
        <p:spPr>
          <a:xfrm rot="16200000" flipH="1">
            <a:off x="5344319" y="748507"/>
            <a:ext cx="841375" cy="2312987"/>
          </a:xfrm>
          <a:prstGeom prst="bentConnector3">
            <a:avLst>
              <a:gd name="adj1" fmla="val 98989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Elbow Connector 297"/>
          <p:cNvCxnSpPr>
            <a:stCxn id="296" idx="2"/>
            <a:endCxn id="348" idx="3"/>
          </p:cNvCxnSpPr>
          <p:nvPr/>
        </p:nvCxnSpPr>
        <p:spPr>
          <a:xfrm rot="16200000" flipH="1">
            <a:off x="6892925" y="2357438"/>
            <a:ext cx="307975" cy="250825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Elbow Connector 298"/>
          <p:cNvCxnSpPr>
            <a:stCxn id="296" idx="2"/>
            <a:endCxn id="223" idx="3"/>
          </p:cNvCxnSpPr>
          <p:nvPr/>
        </p:nvCxnSpPr>
        <p:spPr>
          <a:xfrm rot="16200000" flipH="1">
            <a:off x="6172200" y="3078163"/>
            <a:ext cx="1562100" cy="6350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Elbow Connector 299"/>
          <p:cNvCxnSpPr>
            <a:stCxn id="296" idx="2"/>
            <a:endCxn id="235" idx="1"/>
          </p:cNvCxnSpPr>
          <p:nvPr/>
        </p:nvCxnSpPr>
        <p:spPr>
          <a:xfrm rot="5400000">
            <a:off x="6752432" y="2431256"/>
            <a:ext cx="271462" cy="66675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Rectangle 301"/>
          <p:cNvSpPr/>
          <p:nvPr/>
        </p:nvSpPr>
        <p:spPr>
          <a:xfrm flipH="1">
            <a:off x="542925" y="5291138"/>
            <a:ext cx="1176338" cy="439737"/>
          </a:xfrm>
          <a:prstGeom prst="rect">
            <a:avLst/>
          </a:prstGeom>
          <a:solidFill>
            <a:srgbClr val="EAE8E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>
              <a:defRPr/>
            </a:pPr>
            <a:r>
              <a:rPr lang="en-US" sz="600" b="1">
                <a:solidFill>
                  <a:schemeClr val="tx1"/>
                </a:solidFill>
                <a:cs typeface="Times New Roman" pitchFamily="18" charset="0"/>
              </a:rPr>
              <a:t>Health Regions Coordination and Support General Department</a:t>
            </a:r>
            <a:endParaRPr lang="ar-LB" sz="6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03" name="Rectangle 302"/>
          <p:cNvSpPr/>
          <p:nvPr/>
        </p:nvSpPr>
        <p:spPr>
          <a:xfrm flipH="1">
            <a:off x="641350" y="5765800"/>
            <a:ext cx="1055688" cy="144463"/>
          </a:xfrm>
          <a:prstGeom prst="rect">
            <a:avLst/>
          </a:prstGeom>
          <a:solidFill>
            <a:srgbClr val="E6D0D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Launching of Services and Operation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04" name="Elbow Connector 303"/>
          <p:cNvCxnSpPr/>
          <p:nvPr/>
        </p:nvCxnSpPr>
        <p:spPr>
          <a:xfrm rot="16200000" flipH="1">
            <a:off x="577057" y="5753893"/>
            <a:ext cx="88900" cy="68263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Rectangle 304"/>
          <p:cNvSpPr/>
          <p:nvPr/>
        </p:nvSpPr>
        <p:spPr>
          <a:xfrm flipH="1">
            <a:off x="1736725" y="2568575"/>
            <a:ext cx="34925" cy="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06" name="Elbow Connector 305"/>
          <p:cNvCxnSpPr>
            <a:stCxn id="261" idx="2"/>
            <a:endCxn id="305" idx="0"/>
          </p:cNvCxnSpPr>
          <p:nvPr/>
        </p:nvCxnSpPr>
        <p:spPr>
          <a:xfrm rot="5400000">
            <a:off x="2201863" y="1746250"/>
            <a:ext cx="374650" cy="1270000"/>
          </a:xfrm>
          <a:prstGeom prst="bentConnector3">
            <a:avLst>
              <a:gd name="adj1" fmla="val 83067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Elbow Connector 306"/>
          <p:cNvCxnSpPr>
            <a:stCxn id="305" idx="2"/>
            <a:endCxn id="302" idx="1"/>
          </p:cNvCxnSpPr>
          <p:nvPr/>
        </p:nvCxnSpPr>
        <p:spPr>
          <a:xfrm rot="5400000">
            <a:off x="265113" y="4022725"/>
            <a:ext cx="2943225" cy="34925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Rectangle 307"/>
          <p:cNvSpPr/>
          <p:nvPr/>
        </p:nvSpPr>
        <p:spPr>
          <a:xfrm flipH="1">
            <a:off x="1803400" y="2547938"/>
            <a:ext cx="1176338" cy="228600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b="1" dirty="0">
                <a:solidFill>
                  <a:schemeClr val="bg1"/>
                </a:solidFill>
                <a:cs typeface="Times New Roman" panose="02020603050405020304" pitchFamily="18" charset="0"/>
              </a:rPr>
              <a:t>Deputy Minister of Health for Therapeutic Services </a:t>
            </a:r>
            <a:endParaRPr lang="ar-LB" sz="5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310" name="Rectangle 309"/>
          <p:cNvSpPr/>
          <p:nvPr/>
        </p:nvSpPr>
        <p:spPr>
          <a:xfrm flipH="1">
            <a:off x="1924050" y="3035300"/>
            <a:ext cx="1119188" cy="233363"/>
          </a:xfrm>
          <a:prstGeom prst="rect">
            <a:avLst/>
          </a:prstGeom>
          <a:solidFill>
            <a:srgbClr val="E6D0D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400" dirty="0"/>
              <a:t>Patients' Services and Beds Management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11" name="Rectangle 310"/>
          <p:cNvSpPr/>
          <p:nvPr/>
        </p:nvSpPr>
        <p:spPr>
          <a:xfrm flipH="1">
            <a:off x="1924050" y="2903538"/>
            <a:ext cx="1055688" cy="144462"/>
          </a:xfrm>
          <a:prstGeom prst="rect">
            <a:avLst/>
          </a:prstGeom>
          <a:solidFill>
            <a:srgbClr val="E6D0D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Dentistry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13" name="Elbow Connector 312"/>
          <p:cNvCxnSpPr>
            <a:stCxn id="315" idx="2"/>
            <a:endCxn id="311" idx="3"/>
          </p:cNvCxnSpPr>
          <p:nvPr/>
        </p:nvCxnSpPr>
        <p:spPr>
          <a:xfrm rot="16200000" flipH="1">
            <a:off x="1756569" y="2809082"/>
            <a:ext cx="254000" cy="80962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Elbow Connector 313"/>
          <p:cNvCxnSpPr>
            <a:stCxn id="315" idx="2"/>
            <a:endCxn id="310" idx="3"/>
          </p:cNvCxnSpPr>
          <p:nvPr/>
        </p:nvCxnSpPr>
        <p:spPr>
          <a:xfrm rot="16200000" flipH="1">
            <a:off x="1669256" y="2896395"/>
            <a:ext cx="428625" cy="80962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Rectangle 314"/>
          <p:cNvSpPr/>
          <p:nvPr/>
        </p:nvSpPr>
        <p:spPr>
          <a:xfrm flipH="1">
            <a:off x="1803400" y="2547938"/>
            <a:ext cx="79375" cy="174625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320" name="Rectangle 319"/>
          <p:cNvSpPr/>
          <p:nvPr/>
        </p:nvSpPr>
        <p:spPr>
          <a:xfrm flipH="1">
            <a:off x="1931988" y="3300413"/>
            <a:ext cx="1054100" cy="144462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Assistant Deputy Minister for Hospitals’ Affairs</a:t>
            </a:r>
            <a:endParaRPr lang="ar-LB" sz="5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21" name="Elbow Connector 320"/>
          <p:cNvCxnSpPr>
            <a:stCxn id="315" idx="2"/>
            <a:endCxn id="320" idx="3"/>
          </p:cNvCxnSpPr>
          <p:nvPr/>
        </p:nvCxnSpPr>
        <p:spPr>
          <a:xfrm rot="16200000" flipH="1">
            <a:off x="1562100" y="3003551"/>
            <a:ext cx="650875" cy="8890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Elbow Connector 321"/>
          <p:cNvCxnSpPr>
            <a:stCxn id="315" idx="2"/>
            <a:endCxn id="331" idx="3"/>
          </p:cNvCxnSpPr>
          <p:nvPr/>
        </p:nvCxnSpPr>
        <p:spPr>
          <a:xfrm rot="16200000" flipH="1">
            <a:off x="1050132" y="3515519"/>
            <a:ext cx="1655762" cy="6985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Elbow Connector 322"/>
          <p:cNvCxnSpPr>
            <a:stCxn id="315" idx="2"/>
            <a:endCxn id="325" idx="3"/>
          </p:cNvCxnSpPr>
          <p:nvPr/>
        </p:nvCxnSpPr>
        <p:spPr>
          <a:xfrm rot="16200000" flipH="1">
            <a:off x="559594" y="4006057"/>
            <a:ext cx="2636837" cy="6985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Rectangle 324"/>
          <p:cNvSpPr/>
          <p:nvPr/>
        </p:nvSpPr>
        <p:spPr>
          <a:xfrm flipH="1">
            <a:off x="1912938" y="5272088"/>
            <a:ext cx="1055687" cy="173037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600" dirty="0"/>
              <a:t>Assistant Deputy Minister for Private Health Sector Affairs </a:t>
            </a: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26" name="Rectangle 325"/>
          <p:cNvSpPr/>
          <p:nvPr/>
        </p:nvSpPr>
        <p:spPr>
          <a:xfrm flipH="1">
            <a:off x="1865313" y="5457825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Health Licenses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29" name="Rectangle 328"/>
          <p:cNvSpPr/>
          <p:nvPr/>
        </p:nvSpPr>
        <p:spPr>
          <a:xfrm flipH="1">
            <a:off x="1865313" y="5646738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Private Health Institution Follow-up 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0" name="Rectangle 329"/>
          <p:cNvSpPr/>
          <p:nvPr/>
        </p:nvSpPr>
        <p:spPr>
          <a:xfrm>
            <a:off x="2546350" y="5272088"/>
            <a:ext cx="114300" cy="17462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1" name="Rectangle 330"/>
          <p:cNvSpPr/>
          <p:nvPr/>
        </p:nvSpPr>
        <p:spPr>
          <a:xfrm flipH="1">
            <a:off x="1912938" y="4246563"/>
            <a:ext cx="1181100" cy="263525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500" dirty="0"/>
              <a:t>Assistant Deputy Minister for Supportive Medical Services  </a:t>
            </a: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3" name="Rectangle 332"/>
          <p:cNvSpPr/>
          <p:nvPr/>
        </p:nvSpPr>
        <p:spPr>
          <a:xfrm flipH="1">
            <a:off x="1865313" y="4476750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Nursing Affairs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4" name="Rectangle 333"/>
          <p:cNvSpPr/>
          <p:nvPr/>
        </p:nvSpPr>
        <p:spPr>
          <a:xfrm flipH="1">
            <a:off x="1865313" y="4635500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Forensic Medicine Centers 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5" name="Rectangle 334"/>
          <p:cNvSpPr/>
          <p:nvPr/>
        </p:nvSpPr>
        <p:spPr>
          <a:xfrm flipH="1">
            <a:off x="1865313" y="4795838"/>
            <a:ext cx="1065212" cy="17303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Pharmaceutical Care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6" name="Rectangle 335"/>
          <p:cNvSpPr/>
          <p:nvPr/>
        </p:nvSpPr>
        <p:spPr>
          <a:xfrm flipH="1">
            <a:off x="1865313" y="4954588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Nutrition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38" name="Rectangle 337"/>
          <p:cNvSpPr/>
          <p:nvPr/>
        </p:nvSpPr>
        <p:spPr>
          <a:xfrm flipH="1">
            <a:off x="1865313" y="3449638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Hospitals </a:t>
            </a:r>
          </a:p>
        </p:txBody>
      </p:sp>
      <p:sp>
        <p:nvSpPr>
          <p:cNvPr id="339" name="Rectangle 338"/>
          <p:cNvSpPr/>
          <p:nvPr/>
        </p:nvSpPr>
        <p:spPr>
          <a:xfrm flipH="1">
            <a:off x="1865313" y="3775075"/>
            <a:ext cx="1074737" cy="190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Home Health Care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40" name="Rectangle 339"/>
          <p:cNvSpPr/>
          <p:nvPr/>
        </p:nvSpPr>
        <p:spPr>
          <a:xfrm flipH="1">
            <a:off x="1865313" y="3970338"/>
            <a:ext cx="1065212" cy="17303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Mental and Social Health 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41" name="Rectangle 340"/>
          <p:cNvSpPr/>
          <p:nvPr/>
        </p:nvSpPr>
        <p:spPr>
          <a:xfrm flipH="1">
            <a:off x="1865313" y="4114800"/>
            <a:ext cx="1065212" cy="17303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0488">
              <a:lnSpc>
                <a:spcPts val="600"/>
              </a:lnSpc>
              <a:buFont typeface="Wingdings" pitchFamily="2" charset="2"/>
              <a:buChar char="§"/>
              <a:defRPr/>
            </a:pPr>
            <a:r>
              <a:rPr lang="en-US" sz="600" b="1">
                <a:solidFill>
                  <a:schemeClr val="tx1"/>
                </a:solidFill>
                <a:cs typeface="Times New Roman" pitchFamily="18" charset="0"/>
              </a:rPr>
              <a:t>Medical Rehabilitation  </a:t>
            </a:r>
            <a:endParaRPr lang="ar-LB" sz="6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42" name="Rectangle 341"/>
          <p:cNvSpPr/>
          <p:nvPr/>
        </p:nvSpPr>
        <p:spPr>
          <a:xfrm flipH="1">
            <a:off x="1865313" y="3608388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Specialized Centers Affairs </a:t>
            </a:r>
          </a:p>
        </p:txBody>
      </p:sp>
      <p:sp>
        <p:nvSpPr>
          <p:cNvPr id="343" name="Rectangle 342"/>
          <p:cNvSpPr/>
          <p:nvPr/>
        </p:nvSpPr>
        <p:spPr>
          <a:xfrm flipH="1">
            <a:off x="1865313" y="5116513"/>
            <a:ext cx="1065212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Radiology and Applied Services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45" name="Rectangle 344"/>
          <p:cNvSpPr/>
          <p:nvPr/>
        </p:nvSpPr>
        <p:spPr>
          <a:xfrm flipH="1">
            <a:off x="3278188" y="2362200"/>
            <a:ext cx="1060450" cy="120650"/>
          </a:xfrm>
          <a:prstGeom prst="rect">
            <a:avLst/>
          </a:prstGeom>
          <a:solidFill>
            <a:srgbClr val="CDA1A5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b="1" dirty="0">
                <a:solidFill>
                  <a:schemeClr val="tx1"/>
                </a:solidFill>
                <a:cs typeface="Times New Roman" panose="02020603050405020304" pitchFamily="18" charset="0"/>
              </a:rPr>
              <a:t>Quality and Patients’ Safety </a:t>
            </a:r>
            <a:endParaRPr lang="ar-LB" sz="5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46" name="Elbow Connector 345"/>
          <p:cNvCxnSpPr>
            <a:stCxn id="261" idx="2"/>
            <a:endCxn id="345" idx="3"/>
          </p:cNvCxnSpPr>
          <p:nvPr/>
        </p:nvCxnSpPr>
        <p:spPr>
          <a:xfrm rot="16200000" flipH="1">
            <a:off x="3036888" y="2181225"/>
            <a:ext cx="228600" cy="25400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Rectangle 347"/>
          <p:cNvSpPr/>
          <p:nvPr/>
        </p:nvSpPr>
        <p:spPr>
          <a:xfrm flipH="1">
            <a:off x="7172325" y="2549525"/>
            <a:ext cx="50800" cy="174625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351" name="Rectangle 350"/>
          <p:cNvSpPr/>
          <p:nvPr/>
        </p:nvSpPr>
        <p:spPr>
          <a:xfrm flipH="1">
            <a:off x="7156450" y="3105150"/>
            <a:ext cx="1171575" cy="174625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/>
              <a:t>Assistant Deputy Minister of Health for Human Resources Services </a:t>
            </a:r>
          </a:p>
        </p:txBody>
      </p:sp>
      <p:sp>
        <p:nvSpPr>
          <p:cNvPr id="355" name="Rectangle 354"/>
          <p:cNvSpPr/>
          <p:nvPr/>
        </p:nvSpPr>
        <p:spPr>
          <a:xfrm flipH="1">
            <a:off x="7156450" y="3311525"/>
            <a:ext cx="1171575" cy="174625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" dirty="0"/>
              <a:t>Assistant Deputy Minister of Health for Employment  </a:t>
            </a:r>
          </a:p>
        </p:txBody>
      </p:sp>
      <p:sp>
        <p:nvSpPr>
          <p:cNvPr id="356" name="Rectangle 355"/>
          <p:cNvSpPr/>
          <p:nvPr/>
        </p:nvSpPr>
        <p:spPr>
          <a:xfrm flipH="1">
            <a:off x="7156450" y="2549525"/>
            <a:ext cx="1176338" cy="174625"/>
          </a:xfrm>
          <a:prstGeom prst="rect">
            <a:avLst/>
          </a:prstGeom>
          <a:solidFill>
            <a:srgbClr val="5571B4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solidFill>
                  <a:schemeClr val="bg1"/>
                </a:solidFill>
                <a:cs typeface="Times New Roman" panose="02020603050405020304" pitchFamily="18" charset="0"/>
              </a:rPr>
              <a:t>Deputy Minister of Health for Human Resources </a:t>
            </a:r>
            <a:endParaRPr lang="ar-LB" sz="7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359" name="Rectangle 358"/>
          <p:cNvSpPr/>
          <p:nvPr/>
        </p:nvSpPr>
        <p:spPr>
          <a:xfrm flipH="1">
            <a:off x="7292975" y="2914650"/>
            <a:ext cx="1055688" cy="144463"/>
          </a:xfrm>
          <a:prstGeom prst="rect">
            <a:avLst/>
          </a:prstGeom>
          <a:solidFill>
            <a:srgbClr val="E6D0D2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Employees’ Rights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360" name="Elbow Connector 359"/>
          <p:cNvCxnSpPr>
            <a:stCxn id="348" idx="2"/>
            <a:endCxn id="359" idx="3"/>
          </p:cNvCxnSpPr>
          <p:nvPr/>
        </p:nvCxnSpPr>
        <p:spPr>
          <a:xfrm rot="16200000" flipH="1">
            <a:off x="7114381" y="2807494"/>
            <a:ext cx="261938" cy="95250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4" name="Rectangle 363"/>
          <p:cNvSpPr/>
          <p:nvPr/>
        </p:nvSpPr>
        <p:spPr>
          <a:xfrm flipH="1">
            <a:off x="1771650" y="2260600"/>
            <a:ext cx="1060450" cy="176213"/>
          </a:xfrm>
          <a:prstGeom prst="rect">
            <a:avLst/>
          </a:prstGeom>
          <a:solidFill>
            <a:srgbClr val="CDA1A5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Patients‘ Rights and Relations </a:t>
            </a:r>
          </a:p>
        </p:txBody>
      </p:sp>
      <p:cxnSp>
        <p:nvCxnSpPr>
          <p:cNvPr id="365" name="Elbow Connector 364"/>
          <p:cNvCxnSpPr>
            <a:stCxn id="261" idx="2"/>
            <a:endCxn id="364" idx="1"/>
          </p:cNvCxnSpPr>
          <p:nvPr/>
        </p:nvCxnSpPr>
        <p:spPr>
          <a:xfrm rot="5400000">
            <a:off x="2851150" y="2174875"/>
            <a:ext cx="153988" cy="192088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Rectangle 366"/>
          <p:cNvSpPr/>
          <p:nvPr/>
        </p:nvSpPr>
        <p:spPr>
          <a:xfrm flipH="1">
            <a:off x="4324350" y="3316288"/>
            <a:ext cx="1065213" cy="17462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600" b="1" dirty="0">
                <a:solidFill>
                  <a:schemeClr val="tx1"/>
                </a:solidFill>
                <a:cs typeface="Times New Roman" panose="02020603050405020304" pitchFamily="18" charset="0"/>
              </a:rPr>
              <a:t>Contracts and Procurement </a:t>
            </a:r>
            <a:endParaRPr lang="ar-LB" sz="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88" name="Rectangle 387"/>
          <p:cNvSpPr/>
          <p:nvPr/>
        </p:nvSpPr>
        <p:spPr>
          <a:xfrm flipH="1">
            <a:off x="4324350" y="4335463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Projects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413" name="Elbow Connector 412"/>
          <p:cNvCxnSpPr>
            <a:stCxn id="142" idx="2"/>
          </p:cNvCxnSpPr>
          <p:nvPr/>
        </p:nvCxnSpPr>
        <p:spPr>
          <a:xfrm rot="5400000">
            <a:off x="4358482" y="1642269"/>
            <a:ext cx="407987" cy="92075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 182"/>
          <p:cNvSpPr/>
          <p:nvPr/>
        </p:nvSpPr>
        <p:spPr>
          <a:xfrm flipH="1">
            <a:off x="2593975" y="1827213"/>
            <a:ext cx="1922463" cy="130175"/>
          </a:xfrm>
          <a:prstGeom prst="rect">
            <a:avLst/>
          </a:prstGeom>
          <a:solidFill>
            <a:srgbClr val="A85B62"/>
          </a:solidFill>
          <a:ln w="9525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dirty="0">
                <a:solidFill>
                  <a:schemeClr val="bg1"/>
                </a:solidFill>
                <a:cs typeface="Times New Roman" panose="02020603050405020304" pitchFamily="18" charset="0"/>
              </a:rPr>
              <a:t>Researches &amp; Studies </a:t>
            </a:r>
          </a:p>
        </p:txBody>
      </p:sp>
      <p:sp>
        <p:nvSpPr>
          <p:cNvPr id="186" name="Rectangle 185"/>
          <p:cNvSpPr/>
          <p:nvPr/>
        </p:nvSpPr>
        <p:spPr>
          <a:xfrm flipH="1">
            <a:off x="5734050" y="3059113"/>
            <a:ext cx="1065213" cy="1746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171450" indent="-91440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700" b="1" dirty="0">
                <a:solidFill>
                  <a:schemeClr val="tx1"/>
                </a:solidFill>
                <a:cs typeface="Times New Roman" panose="02020603050405020304" pitchFamily="18" charset="0"/>
              </a:rPr>
              <a:t>Transformation </a:t>
            </a: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87" name="Elbow Connector 186"/>
          <p:cNvCxnSpPr>
            <a:stCxn id="291" idx="3"/>
            <a:endCxn id="261" idx="2"/>
          </p:cNvCxnSpPr>
          <p:nvPr/>
        </p:nvCxnSpPr>
        <p:spPr>
          <a:xfrm rot="10800000">
            <a:off x="3024188" y="2193925"/>
            <a:ext cx="220662" cy="66675"/>
          </a:xfrm>
          <a:prstGeom prst="bentConnector2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Rectangle 169"/>
          <p:cNvSpPr/>
          <p:nvPr/>
        </p:nvSpPr>
        <p:spPr>
          <a:xfrm flipH="1">
            <a:off x="7156450" y="3521075"/>
            <a:ext cx="1171575" cy="212725"/>
          </a:xfrm>
          <a:prstGeom prst="rect">
            <a:avLst/>
          </a:prstGeom>
          <a:solidFill>
            <a:srgbClr val="BBC6E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400" dirty="0"/>
              <a:t>Assistant Deputy Minister of Health for Development of Competencies </a:t>
            </a:r>
          </a:p>
          <a:p>
            <a:pPr algn="ctr" fontAlgn="auto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ar-LB" sz="7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55" name="Elbow Connector 154"/>
          <p:cNvCxnSpPr>
            <a:stCxn id="356" idx="3"/>
            <a:endCxn id="351" idx="3"/>
          </p:cNvCxnSpPr>
          <p:nvPr/>
        </p:nvCxnSpPr>
        <p:spPr>
          <a:xfrm rot="10800000" flipV="1">
            <a:off x="7156450" y="2636838"/>
            <a:ext cx="0" cy="555625"/>
          </a:xfrm>
          <a:prstGeom prst="bentConnector3">
            <a:avLst>
              <a:gd name="adj1" fmla="val 22860100000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Elbow Connector 161"/>
          <p:cNvCxnSpPr>
            <a:stCxn id="356" idx="3"/>
            <a:endCxn id="355" idx="3"/>
          </p:cNvCxnSpPr>
          <p:nvPr/>
        </p:nvCxnSpPr>
        <p:spPr>
          <a:xfrm rot="10800000" flipV="1">
            <a:off x="7156450" y="2636838"/>
            <a:ext cx="0" cy="762000"/>
          </a:xfrm>
          <a:prstGeom prst="bentConnector3">
            <a:avLst>
              <a:gd name="adj1" fmla="val 22860100000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lbow Connector 177"/>
          <p:cNvCxnSpPr/>
          <p:nvPr/>
        </p:nvCxnSpPr>
        <p:spPr>
          <a:xfrm rot="10800000" flipH="1" flipV="1">
            <a:off x="7162800" y="2636838"/>
            <a:ext cx="106363" cy="971550"/>
          </a:xfrm>
          <a:prstGeom prst="bentConnector3">
            <a:avLst>
              <a:gd name="adj1" fmla="val -102821"/>
            </a:avLst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580" name="TextBox 2"/>
          <p:cNvSpPr txBox="1">
            <a:spLocks noChangeArrowheads="1"/>
          </p:cNvSpPr>
          <p:nvPr/>
        </p:nvSpPr>
        <p:spPr bwMode="auto">
          <a:xfrm>
            <a:off x="2674938" y="5910263"/>
            <a:ext cx="45942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/>
              <a:t>Minister of Health </a:t>
            </a:r>
            <a:endParaRPr lang="ar-SA" sz="1600" b="1"/>
          </a:p>
          <a:p>
            <a:pPr algn="ctr"/>
            <a:r>
              <a:rPr lang="ar-SA" sz="1600" b="1"/>
              <a:t> </a:t>
            </a:r>
          </a:p>
          <a:p>
            <a:pPr algn="ctr"/>
            <a:r>
              <a:rPr lang="en-US" sz="1600" b="1"/>
              <a:t>Eng. Khalid bin Abdulaziz Al-Falih</a:t>
            </a:r>
            <a:endParaRPr lang="ar-SA" sz="1600" b="1"/>
          </a:p>
        </p:txBody>
      </p:sp>
      <p:pic>
        <p:nvPicPr>
          <p:cNvPr id="186581" name="Picture 72" descr="http://www.almowaten.net/wp-content/uploads/%D8%B4%D8%B9%D8%A7%D8%B1-%D9%88%D8%B2%D8%A7%D8%B1%D8%A9-%D8%A7%D9%84%D8%B5%D8%AD%D9%87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68800" y="115888"/>
            <a:ext cx="6572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3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#m/%#d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LOGO" val="2014 July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LOGO" val="2014 July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LOGO" val="2014 July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LOGO" val="2014 July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LOGO" val="2014 July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LOGO" val="2014 Jul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LOGO" val="2014 Jul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RATEGY&amp; LOGO" val="2014 July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strategyand">
      <a:dk1>
        <a:sysClr val="windowText" lastClr="000000"/>
      </a:dk1>
      <a:lt1>
        <a:sysClr val="window" lastClr="FFFFFF"/>
      </a:lt1>
      <a:dk2>
        <a:srgbClr val="82141E"/>
      </a:dk2>
      <a:lt2>
        <a:srgbClr val="FFFFFF"/>
      </a:lt2>
      <a:accent1>
        <a:srgbClr val="82141E"/>
      </a:accent1>
      <a:accent2>
        <a:srgbClr val="A32020"/>
      </a:accent2>
      <a:accent3>
        <a:srgbClr val="968C6D"/>
      </a:accent3>
      <a:accent4>
        <a:srgbClr val="E0301E"/>
      </a:accent4>
      <a:accent5>
        <a:srgbClr val="DB536A"/>
      </a:accent5>
      <a:accent6>
        <a:srgbClr val="EB8C00"/>
      </a:accent6>
      <a:hlink>
        <a:srgbClr val="968C6D"/>
      </a:hlink>
      <a:folHlink>
        <a:srgbClr val="E0301E"/>
      </a:folHlink>
    </a:clrScheme>
    <a:fontScheme name="Strategyand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rgbClr val="000000"/>
          </a:solidFill>
        </a:ln>
      </a:spPr>
      <a:bodyPr rtlCol="0" anchor="ctr"/>
      <a:lstStyle>
        <a:defPPr algn="ctr"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200" dirty="0" err="1" smtClean="0"/>
        </a:defPPr>
      </a:lstStyle>
    </a:txDef>
  </a:objectDefaults>
  <a:extraClrSchemeLst/>
  <a:custClrLst>
    <a:custClr name="Maroon Tint 1 (70%)">
      <a:srgbClr val="A85B62"/>
    </a:custClr>
    <a:custClr name="Maroon Tint 1 (40%)">
      <a:srgbClr val="CDA1A5"/>
    </a:custClr>
    <a:custClr name="Maroon Tint 1 (20%)">
      <a:srgbClr val="E6D0D2"/>
    </a:custClr>
    <a:custClr name="Burgundy Tint 1 (70%)">
      <a:srgbClr val="BF6363"/>
    </a:custClr>
    <a:custClr name="Burgundy Tint 1 (40%)">
      <a:srgbClr val="DAA6A6"/>
    </a:custClr>
    <a:custClr name="Burgundy Tint 1 (20%)">
      <a:srgbClr val="EDD2D2"/>
    </a:custClr>
    <a:custClr name="Grey Tint 1 (70%)">
      <a:srgbClr val="B6AF99"/>
    </a:custClr>
    <a:custClr name="Grey Tint 1 (40%)">
      <a:srgbClr val="D5D1C5"/>
    </a:custClr>
    <a:custClr name="Grey Tint 1 (20%)">
      <a:srgbClr val="EAE8E2"/>
    </a:custClr>
    <a:custClr name="Solid Yellow">
      <a:srgbClr val="FFB600"/>
    </a:custClr>
    <a:custClr name="Blue Pantone 7461">
      <a:srgbClr val="5571B4"/>
    </a:custClr>
    <a:custClr name="Pantone 369">
      <a:srgbClr val="489A1F"/>
    </a:custClr>
  </a:custClrLst>
</a:theme>
</file>

<file path=ppt/theme/theme2.xml><?xml version="1.0" encoding="utf-8"?>
<a:theme xmlns:a="http://schemas.openxmlformats.org/drawingml/2006/main" name="Office Theme">
  <a:themeElements>
    <a:clrScheme name="Strategyand">
      <a:dk1>
        <a:sysClr val="windowText" lastClr="000000"/>
      </a:dk1>
      <a:lt1>
        <a:sysClr val="window" lastClr="FFFFFF"/>
      </a:lt1>
      <a:dk2>
        <a:srgbClr val="82141E"/>
      </a:dk2>
      <a:lt2>
        <a:srgbClr val="FFFFFF"/>
      </a:lt2>
      <a:accent1>
        <a:srgbClr val="82141E"/>
      </a:accent1>
      <a:accent2>
        <a:srgbClr val="A32020"/>
      </a:accent2>
      <a:accent3>
        <a:srgbClr val="968C6D"/>
      </a:accent3>
      <a:accent4>
        <a:srgbClr val="E0301E"/>
      </a:accent4>
      <a:accent5>
        <a:srgbClr val="DB536A"/>
      </a:accent5>
      <a:accent6>
        <a:srgbClr val="EB8C00"/>
      </a:accent6>
      <a:hlink>
        <a:srgbClr val="82141E"/>
      </a:hlink>
      <a:folHlink>
        <a:srgbClr val="82141E"/>
      </a:folHlink>
    </a:clrScheme>
    <a:fontScheme name="Strategyand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ategyand">
      <a:dk1>
        <a:sysClr val="windowText" lastClr="000000"/>
      </a:dk1>
      <a:lt1>
        <a:sysClr val="window" lastClr="FFFFFF"/>
      </a:lt1>
      <a:dk2>
        <a:srgbClr val="82141E"/>
      </a:dk2>
      <a:lt2>
        <a:srgbClr val="FFFFFF"/>
      </a:lt2>
      <a:accent1>
        <a:srgbClr val="82141E"/>
      </a:accent1>
      <a:accent2>
        <a:srgbClr val="A32020"/>
      </a:accent2>
      <a:accent3>
        <a:srgbClr val="968C6D"/>
      </a:accent3>
      <a:accent4>
        <a:srgbClr val="E0301E"/>
      </a:accent4>
      <a:accent5>
        <a:srgbClr val="DB536A"/>
      </a:accent5>
      <a:accent6>
        <a:srgbClr val="EB8C00"/>
      </a:accent6>
      <a:hlink>
        <a:srgbClr val="82141E"/>
      </a:hlink>
      <a:folHlink>
        <a:srgbClr val="82141E"/>
      </a:folHlink>
    </a:clrScheme>
    <a:fontScheme name="Strategyand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28C8FC7DAF3649A8115A919845BAFD" ma:contentTypeVersion="3" ma:contentTypeDescription="Create a new document." ma:contentTypeScope="" ma:versionID="d79c4291f4820f7b5314b32f28b00493">
  <xsd:schema xmlns:xsd="http://www.w3.org/2001/XMLSchema" xmlns:xs="http://www.w3.org/2001/XMLSchema" xmlns:p="http://schemas.microsoft.com/office/2006/metadata/properties" xmlns:ns1="http://schemas.microsoft.com/sharepoint/v3" xmlns:ns3="3915355c-0901-4d30-ac68-a4c74221595b" targetNamespace="http://schemas.microsoft.com/office/2006/metadata/properties" ma:root="true" ma:fieldsID="da16e339136ca3132afa69ee3f0cc3f4" ns1:_="" ns3:_="">
    <xsd:import namespace="http://schemas.microsoft.com/sharepoint/v3"/>
    <xsd:import namespace="3915355c-0901-4d30-ac68-a4c74221595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15355c-0901-4d30-ac68-a4c74221595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A413E13-7882-4AEA-98B2-1D4637CBF075}"/>
</file>

<file path=customXml/itemProps2.xml><?xml version="1.0" encoding="utf-8"?>
<ds:datastoreItem xmlns:ds="http://schemas.openxmlformats.org/officeDocument/2006/customXml" ds:itemID="{27872BBE-C6F4-4CC5-956D-B85C9FC6D774}"/>
</file>

<file path=customXml/itemProps3.xml><?xml version="1.0" encoding="utf-8"?>
<ds:datastoreItem xmlns:ds="http://schemas.openxmlformats.org/officeDocument/2006/customXml" ds:itemID="{BCAECD4B-D4D8-4E52-9B84-B4C3A295E365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8048</TotalTime>
  <Words>330</Words>
  <Application>Microsoft Office PowerPoint</Application>
  <PresentationFormat>On-screen Show (4:3)</PresentationFormat>
  <Paragraphs>80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</vt:lpstr>
      <vt:lpstr>think-cell Slide</vt:lpstr>
      <vt:lpstr>Ministry of Health  Interim Organizational Structure 10/1436 H</vt:lpstr>
    </vt:vector>
  </TitlesOfParts>
  <Company>Booz &amp;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line one  line two</dc:title>
  <dc:creator>Idnani, Nikhil</dc:creator>
  <cp:lastModifiedBy>Mohamed Abdelgabir Mohamed</cp:lastModifiedBy>
  <cp:revision>1016</cp:revision>
  <cp:lastPrinted>2015-07-09T12:16:59Z</cp:lastPrinted>
  <dcterms:created xsi:type="dcterms:W3CDTF">2015-05-18T07:09:03Z</dcterms:created>
  <dcterms:modified xsi:type="dcterms:W3CDTF">2015-07-15T07:01:05Z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0x0101005828C8FC7DAF3649A8115A919845BAFD</vt:lpwstr>
  </property>
</Properties>
</file>